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327" r:id="rId2"/>
    <p:sldId id="511" r:id="rId3"/>
    <p:sldId id="489" r:id="rId4"/>
    <p:sldId id="477" r:id="rId5"/>
    <p:sldId id="512" r:id="rId6"/>
    <p:sldId id="513" r:id="rId7"/>
    <p:sldId id="478" r:id="rId8"/>
    <p:sldId id="496" r:id="rId9"/>
    <p:sldId id="514" r:id="rId10"/>
    <p:sldId id="479" r:id="rId11"/>
    <p:sldId id="515" r:id="rId12"/>
    <p:sldId id="516" r:id="rId13"/>
    <p:sldId id="517" r:id="rId14"/>
    <p:sldId id="518" r:id="rId15"/>
    <p:sldId id="519" r:id="rId16"/>
    <p:sldId id="492" r:id="rId17"/>
    <p:sldId id="490" r:id="rId18"/>
    <p:sldId id="497" r:id="rId19"/>
    <p:sldId id="491" r:id="rId20"/>
    <p:sldId id="498" r:id="rId21"/>
    <p:sldId id="499" r:id="rId22"/>
    <p:sldId id="468" r:id="rId23"/>
    <p:sldId id="476" r:id="rId24"/>
    <p:sldId id="465" r:id="rId25"/>
    <p:sldId id="466" r:id="rId26"/>
    <p:sldId id="480" r:id="rId27"/>
    <p:sldId id="482" r:id="rId28"/>
    <p:sldId id="520" r:id="rId29"/>
    <p:sldId id="484" r:id="rId30"/>
    <p:sldId id="504" r:id="rId31"/>
    <p:sldId id="494" r:id="rId32"/>
    <p:sldId id="501" r:id="rId33"/>
    <p:sldId id="502" r:id="rId34"/>
    <p:sldId id="507" r:id="rId35"/>
    <p:sldId id="508" r:id="rId36"/>
    <p:sldId id="509" r:id="rId37"/>
    <p:sldId id="503" r:id="rId38"/>
    <p:sldId id="510" r:id="rId39"/>
    <p:sldId id="521" r:id="rId40"/>
    <p:sldId id="523"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487" r:id="rId54"/>
    <p:sldId id="538" r:id="rId55"/>
    <p:sldId id="539" r:id="rId56"/>
    <p:sldId id="537" r:id="rId57"/>
  </p:sldIdLst>
  <p:sldSz cx="9144000" cy="6858000" type="screen4x3"/>
  <p:notesSz cx="6858000" cy="9144000"/>
  <p:defaultTextStyle>
    <a:defPPr>
      <a:defRPr lang="ja-JP"/>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C99FF"/>
    <a:srgbClr val="77E838"/>
    <a:srgbClr val="6EF62A"/>
    <a:srgbClr val="77DA46"/>
    <a:srgbClr val="66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Emi%20Ikebuchi\Downloads\2010-2011&#35469;&#30693;&#27231;&#33021;&#12522;&#12495;&#65291;&#23601;&#21172;&#25903;&#25588;&#22259;&#34920;&#65288;all&#6528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4735741286685743E-2"/>
          <c:y val="0.283195900044028"/>
          <c:w val="0.71026609486217651"/>
          <c:h val="0.69517172989009468"/>
        </c:manualLayout>
      </c:layout>
      <c:lineChart>
        <c:grouping val="standard"/>
        <c:varyColors val="0"/>
        <c:ser>
          <c:idx val="0"/>
          <c:order val="0"/>
          <c:tx>
            <c:strRef>
              <c:f>'認知リハ＋就労支援健常群換算（n=109）'!$B$2</c:f>
              <c:strCache>
                <c:ptCount val="1"/>
                <c:pt idx="0">
                  <c:v>参加群介入前</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'認知リハ＋就労支援健常群換算（n=109）'!$B$3:$B$9</c:f>
              <c:numCache>
                <c:formatCode>0.00_ </c:formatCode>
                <c:ptCount val="7"/>
                <c:pt idx="0">
                  <c:v>-1.2884189820506522</c:v>
                </c:pt>
                <c:pt idx="1">
                  <c:v>-1.2193877551020398</c:v>
                </c:pt>
                <c:pt idx="2">
                  <c:v>-0.8864564007421124</c:v>
                </c:pt>
                <c:pt idx="3">
                  <c:v>-2.5453397853986992</c:v>
                </c:pt>
                <c:pt idx="4">
                  <c:v>-1.613164184592756</c:v>
                </c:pt>
                <c:pt idx="5">
                  <c:v>-0.71335807050092814</c:v>
                </c:pt>
                <c:pt idx="6">
                  <c:v>-1.1803585069986786</c:v>
                </c:pt>
              </c:numCache>
            </c:numRef>
          </c:val>
          <c:smooth val="0"/>
        </c:ser>
        <c:ser>
          <c:idx val="1"/>
          <c:order val="1"/>
          <c:tx>
            <c:strRef>
              <c:f>'認知リハ＋就労支援健常群換算（n=109）'!$C$2</c:f>
              <c:strCache>
                <c:ptCount val="1"/>
                <c:pt idx="0">
                  <c:v>参加群介入後</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'認知リハ＋就労支援健常群換算（n=109）'!$C$3:$C$9</c:f>
              <c:numCache>
                <c:formatCode>0.00_ </c:formatCode>
                <c:ptCount val="7"/>
                <c:pt idx="0">
                  <c:v>-0.60732726825670069</c:v>
                </c:pt>
                <c:pt idx="1">
                  <c:v>-0.8905895691609943</c:v>
                </c:pt>
                <c:pt idx="2">
                  <c:v>-0.51539888682745849</c:v>
                </c:pt>
                <c:pt idx="3">
                  <c:v>-1.6869345676414904</c:v>
                </c:pt>
                <c:pt idx="4">
                  <c:v>-1.3557639271924935</c:v>
                </c:pt>
                <c:pt idx="5">
                  <c:v>-0.30519480519480846</c:v>
                </c:pt>
                <c:pt idx="6">
                  <c:v>-0.75209386753606222</c:v>
                </c:pt>
              </c:numCache>
            </c:numRef>
          </c:val>
          <c:smooth val="0"/>
        </c:ser>
        <c:ser>
          <c:idx val="2"/>
          <c:order val="2"/>
          <c:tx>
            <c:strRef>
              <c:f>'認知リハ＋就労支援健常群換算（n=109）'!$D$2</c:f>
              <c:strCache>
                <c:ptCount val="1"/>
                <c:pt idx="0">
                  <c:v>対照群介入前</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'認知リハ＋就労支援健常群換算（n=109）'!$D$3:$D$9</c:f>
              <c:numCache>
                <c:formatCode>0.00_ </c:formatCode>
                <c:ptCount val="7"/>
                <c:pt idx="0">
                  <c:v>-1.2613720186869928</c:v>
                </c:pt>
                <c:pt idx="1">
                  <c:v>-1.2023809523809519</c:v>
                </c:pt>
                <c:pt idx="2">
                  <c:v>-1.0014842300556535</c:v>
                </c:pt>
                <c:pt idx="3">
                  <c:v>-2.2318535661687338</c:v>
                </c:pt>
                <c:pt idx="4">
                  <c:v>-1.5212355212355251</c:v>
                </c:pt>
                <c:pt idx="5">
                  <c:v>-1.2513914656771743</c:v>
                </c:pt>
                <c:pt idx="6">
                  <c:v>-1.2261070521486284</c:v>
                </c:pt>
              </c:numCache>
            </c:numRef>
          </c:val>
          <c:smooth val="0"/>
        </c:ser>
        <c:ser>
          <c:idx val="3"/>
          <c:order val="3"/>
          <c:tx>
            <c:strRef>
              <c:f>'認知リハ＋就労支援健常群換算（n=109）'!$E$2</c:f>
              <c:strCache>
                <c:ptCount val="1"/>
                <c:pt idx="0">
                  <c:v>対照群介入後</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'認知リハ＋就労支援健常群換算（n=109）'!$E$3:$E$9</c:f>
              <c:numCache>
                <c:formatCode>0.00_ </c:formatCode>
                <c:ptCount val="7"/>
                <c:pt idx="0">
                  <c:v>-1.1261372018687077</c:v>
                </c:pt>
                <c:pt idx="1">
                  <c:v>-1.2647392290249382</c:v>
                </c:pt>
                <c:pt idx="2">
                  <c:v>-0.82523191094619763</c:v>
                </c:pt>
                <c:pt idx="3">
                  <c:v>-2.0593309488744072</c:v>
                </c:pt>
                <c:pt idx="4">
                  <c:v>-1.4274682846111371</c:v>
                </c:pt>
                <c:pt idx="5">
                  <c:v>-0.65769944341373676</c:v>
                </c:pt>
                <c:pt idx="6">
                  <c:v>-1.0566034206905561</c:v>
                </c:pt>
              </c:numCache>
            </c:numRef>
          </c:val>
          <c:smooth val="0"/>
        </c:ser>
        <c:dLbls>
          <c:showLegendKey val="0"/>
          <c:showVal val="0"/>
          <c:showCatName val="0"/>
          <c:showSerName val="0"/>
          <c:showPercent val="0"/>
          <c:showBubbleSize val="0"/>
        </c:dLbls>
        <c:marker val="1"/>
        <c:smooth val="0"/>
        <c:axId val="106932096"/>
        <c:axId val="106933632"/>
      </c:lineChart>
      <c:catAx>
        <c:axId val="106932096"/>
        <c:scaling>
          <c:orientation val="minMax"/>
        </c:scaling>
        <c:delete val="0"/>
        <c:axPos val="b"/>
        <c:numFmt formatCode="General" sourceLinked="1"/>
        <c:majorTickMark val="out"/>
        <c:minorTickMark val="none"/>
        <c:tickLblPos val="high"/>
        <c:txPr>
          <a:bodyPr rot="0" vert="eaVert"/>
          <a:lstStyle/>
          <a:p>
            <a:pPr>
              <a:defRPr sz="1400"/>
            </a:pPr>
            <a:endParaRPr lang="ja-JP"/>
          </a:p>
        </c:txPr>
        <c:crossAx val="106933632"/>
        <c:crosses val="autoZero"/>
        <c:auto val="1"/>
        <c:lblAlgn val="ctr"/>
        <c:lblOffset val="100"/>
        <c:noMultiLvlLbl val="0"/>
      </c:catAx>
      <c:valAx>
        <c:axId val="106933632"/>
        <c:scaling>
          <c:orientation val="minMax"/>
        </c:scaling>
        <c:delete val="0"/>
        <c:axPos val="l"/>
        <c:majorGridlines/>
        <c:numFmt formatCode="0.00_ " sourceLinked="1"/>
        <c:majorTickMark val="out"/>
        <c:minorTickMark val="none"/>
        <c:tickLblPos val="nextTo"/>
        <c:txPr>
          <a:bodyPr/>
          <a:lstStyle/>
          <a:p>
            <a:pPr>
              <a:defRPr baseline="0"/>
            </a:pPr>
            <a:endParaRPr lang="ja-JP"/>
          </a:p>
        </c:txPr>
        <c:crossAx val="106932096"/>
        <c:crosses val="autoZero"/>
        <c:crossBetween val="between"/>
      </c:valAx>
    </c:plotArea>
    <c:legend>
      <c:legendPos val="r"/>
      <c:layout/>
      <c:overlay val="0"/>
    </c:legend>
    <c:plotVisOnly val="1"/>
    <c:dispBlanksAs val="gap"/>
    <c:showDLblsOverMax val="0"/>
  </c:chart>
  <c:txPr>
    <a:bodyPr/>
    <a:lstStyle/>
    <a:p>
      <a:pPr>
        <a:defRPr sz="1300" baseline="0"/>
      </a:pPr>
      <a:endParaRPr lang="ja-JP"/>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0.74783</cdr:x>
      <cdr:y>0.34568</cdr:y>
    </cdr:from>
    <cdr:to>
      <cdr:x>0.75335</cdr:x>
      <cdr:y>0.35802</cdr:y>
    </cdr:to>
    <cdr:sp macro="" textlink="">
      <cdr:nvSpPr>
        <cdr:cNvPr id="2" name="テキスト ボックス 1"/>
        <cdr:cNvSpPr txBox="1"/>
      </cdr:nvSpPr>
      <cdr:spPr>
        <a:xfrm xmlns:a="http://schemas.openxmlformats.org/drawingml/2006/main" flipH="1">
          <a:off x="6192687" y="2016224"/>
          <a:ext cx="45719"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solidFill>
                <a:schemeClr val="tx1"/>
              </a:solidFill>
            </a:rPr>
            <a:t>＊</a:t>
          </a:r>
          <a:endParaRPr lang="ja-JP" altLang="en-US" sz="1400" dirty="0">
            <a:solidFill>
              <a:schemeClr val="tx1"/>
            </a:solidFill>
          </a:endParaRPr>
        </a:p>
      </cdr:txBody>
    </cdr:sp>
  </cdr:relSizeAnchor>
  <cdr:relSizeAnchor xmlns:cdr="http://schemas.openxmlformats.org/drawingml/2006/chartDrawing">
    <cdr:from>
      <cdr:x>0.73043</cdr:x>
      <cdr:y>0.38272</cdr:y>
    </cdr:from>
    <cdr:to>
      <cdr:x>0.78261</cdr:x>
      <cdr:y>0.5148</cdr:y>
    </cdr:to>
    <cdr:sp macro="" textlink="">
      <cdr:nvSpPr>
        <cdr:cNvPr id="3" name="テキスト ボックス 2"/>
        <cdr:cNvSpPr txBox="1"/>
      </cdr:nvSpPr>
      <cdr:spPr>
        <a:xfrm xmlns:a="http://schemas.openxmlformats.org/drawingml/2006/main">
          <a:off x="6048672" y="2232248"/>
          <a:ext cx="432048" cy="770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b="1" dirty="0" smtClean="0">
              <a:solidFill>
                <a:schemeClr val="tx1"/>
              </a:solidFill>
            </a:rPr>
            <a:t>＊</a:t>
          </a:r>
          <a:endParaRPr lang="ja-JP" altLang="en-US" sz="20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vl1pPr>
          </a:lstStyle>
          <a:p>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vl1pPr>
          </a:lstStyle>
          <a:p>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vl1pPr>
          </a:lstStyle>
          <a:p>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vl1pPr>
          </a:lstStyle>
          <a:p>
            <a:fld id="{9BD99656-EDC5-4B5B-8731-2C2240848260}" type="slidenum">
              <a:rPr lang="en-US" altLang="ja-JP"/>
              <a:pPr/>
              <a:t>‹#›</a:t>
            </a:fld>
            <a:endParaRPr lang="en-US" altLang="ja-JP"/>
          </a:p>
        </p:txBody>
      </p:sp>
    </p:spTree>
    <p:extLst>
      <p:ext uri="{BB962C8B-B14F-4D97-AF65-F5344CB8AC3E}">
        <p14:creationId xmlns:p14="http://schemas.microsoft.com/office/powerpoint/2010/main" val="2109012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vl1pPr>
          </a:lstStyle>
          <a:p>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vl1pPr>
          </a:lstStyle>
          <a:p>
            <a:endParaRPr lang="en-US" altLang="ja-JP"/>
          </a:p>
        </p:txBody>
      </p:sp>
      <p:sp>
        <p:nvSpPr>
          <p:cNvPr id="4100" name="Rectangle 1028"/>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vl1pPr>
          </a:lstStyle>
          <a:p>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vl1pPr>
          </a:lstStyle>
          <a:p>
            <a:fld id="{44F0F5D8-5B07-4127-B9BE-73E6E3F7F213}" type="slidenum">
              <a:rPr lang="en-US" altLang="ja-JP"/>
              <a:pPr/>
              <a:t>‹#›</a:t>
            </a:fld>
            <a:endParaRPr lang="en-US" altLang="ja-JP"/>
          </a:p>
        </p:txBody>
      </p:sp>
    </p:spTree>
    <p:extLst>
      <p:ext uri="{BB962C8B-B14F-4D97-AF65-F5344CB8AC3E}">
        <p14:creationId xmlns:p14="http://schemas.microsoft.com/office/powerpoint/2010/main" val="10057809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タイトル スライド">
    <p:spTree>
      <p:nvGrpSpPr>
        <p:cNvPr id="1" name=""/>
        <p:cNvGrpSpPr/>
        <p:nvPr/>
      </p:nvGrpSpPr>
      <p:grpSpPr>
        <a:xfrm>
          <a:off x="0" y="0"/>
          <a:ext cx="0" cy="0"/>
          <a:chOff x="0" y="0"/>
          <a:chExt cx="0" cy="0"/>
        </a:xfrm>
      </p:grpSpPr>
      <p:sp>
        <p:nvSpPr>
          <p:cNvPr id="10242"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ja-JP" altLang="en-US"/>
          </a:p>
        </p:txBody>
      </p:sp>
      <p:sp>
        <p:nvSpPr>
          <p:cNvPr id="10243"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ja-JP" altLang="en-US"/>
          </a:p>
        </p:txBody>
      </p:sp>
      <p:sp>
        <p:nvSpPr>
          <p:cNvPr id="10244"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45"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46"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47"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48"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49"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10250"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ja-JP" altLang="en-US"/>
          </a:p>
        </p:txBody>
      </p:sp>
      <p:sp>
        <p:nvSpPr>
          <p:cNvPr id="10251" name="Rectangle 11"/>
          <p:cNvSpPr>
            <a:spLocks noGrp="1" noChangeArrowheads="1"/>
          </p:cNvSpPr>
          <p:nvPr>
            <p:ph type="ctrTitle"/>
          </p:nvPr>
        </p:nvSpPr>
        <p:spPr>
          <a:xfrm>
            <a:off x="685800" y="2286000"/>
            <a:ext cx="7772400" cy="1143000"/>
          </a:xfrm>
        </p:spPr>
        <p:txBody>
          <a:bodyPr/>
          <a:lstStyle>
            <a:lvl1pPr>
              <a:defRPr/>
            </a:lvl1pPr>
          </a:lstStyle>
          <a:p>
            <a:r>
              <a:rPr lang="ja-JP" altLang="en-US"/>
              <a:t>マスター タイトルの書式設定</a:t>
            </a:r>
          </a:p>
        </p:txBody>
      </p:sp>
      <p:sp>
        <p:nvSpPr>
          <p:cNvPr id="1025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10253" name="Rectangle 13"/>
          <p:cNvSpPr>
            <a:spLocks noGrp="1" noChangeArrowheads="1"/>
          </p:cNvSpPr>
          <p:nvPr>
            <p:ph type="dt" sz="half" idx="2"/>
          </p:nvPr>
        </p:nvSpPr>
        <p:spPr/>
        <p:txBody>
          <a:bodyPr/>
          <a:lstStyle>
            <a:lvl1pPr>
              <a:defRPr/>
            </a:lvl1pPr>
          </a:lstStyle>
          <a:p>
            <a:endParaRPr lang="en-US" altLang="ja-JP"/>
          </a:p>
        </p:txBody>
      </p:sp>
      <p:sp>
        <p:nvSpPr>
          <p:cNvPr id="10254" name="Rectangle 14"/>
          <p:cNvSpPr>
            <a:spLocks noGrp="1" noChangeArrowheads="1"/>
          </p:cNvSpPr>
          <p:nvPr>
            <p:ph type="ftr" sz="quarter" idx="3"/>
          </p:nvPr>
        </p:nvSpPr>
        <p:spPr/>
        <p:txBody>
          <a:bodyPr/>
          <a:lstStyle>
            <a:lvl1pPr>
              <a:defRPr/>
            </a:lvl1pPr>
          </a:lstStyle>
          <a:p>
            <a:endParaRPr lang="en-US" altLang="ja-JP"/>
          </a:p>
        </p:txBody>
      </p:sp>
      <p:sp>
        <p:nvSpPr>
          <p:cNvPr id="10255" name="Rectangle 15"/>
          <p:cNvSpPr>
            <a:spLocks noGrp="1" noChangeArrowheads="1"/>
          </p:cNvSpPr>
          <p:nvPr>
            <p:ph type="sldNum" sz="quarter" idx="4"/>
          </p:nvPr>
        </p:nvSpPr>
        <p:spPr/>
        <p:txBody>
          <a:bodyPr/>
          <a:lstStyle>
            <a:lvl1pPr>
              <a:defRPr/>
            </a:lvl1pPr>
          </a:lstStyle>
          <a:p>
            <a:fld id="{7E8BEB2B-33CF-44F0-91E1-6E6157C0098A}" type="slidenum">
              <a:rPr lang="en-US" altLang="ja-JP"/>
              <a:pPr/>
              <a:t>‹#›</a:t>
            </a:fld>
            <a:endParaRPr lang="en-US" altLang="ja-JP"/>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5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52">
                                            <p:txEl>
                                              <p:pRg st="0" end="0"/>
                                            </p:txEl>
                                          </p:spTgt>
                                        </p:tgtEl>
                                        <p:attrNameLst>
                                          <p:attrName>style.visibility</p:attrName>
                                        </p:attrNameLst>
                                      </p:cBhvr>
                                      <p:to>
                                        <p:strVal val="visible"/>
                                      </p:to>
                                    </p:set>
                                    <p:animEffect transition="in" filter="fade">
                                      <p:cBhvr>
                                        <p:cTn id="11" dur="1000">
                                          <p:stCondLst>
                                            <p:cond delay="0"/>
                                          </p:stCondLst>
                                        </p:cTn>
                                        <p:tgtEl>
                                          <p:spTgt spid="10252">
                                            <p:txEl>
                                              <p:pRg st="0" end="0"/>
                                            </p:txEl>
                                          </p:spTgt>
                                        </p:tgtEl>
                                      </p:cBhvr>
                                    </p:animEffect>
                                  </p:childTnLst>
                                </p:cTn>
                              </p:par>
                            </p:childTnLst>
                          </p:cTn>
                        </p:par>
                        <p:par>
                          <p:cTn id="12" fill="hold">
                            <p:stCondLst>
                              <p:cond delay="1000"/>
                            </p:stCondLst>
                            <p:childTnLst>
                              <p:par>
                                <p:cTn id="13" presetID="2" presetClass="entr" presetSubtype="8" fill="hold" grpId="0" nodeType="afterEffect">
                                  <p:stCondLst>
                                    <p:cond delay="1000"/>
                                  </p:stCondLst>
                                  <p:childTnLst>
                                    <p:set>
                                      <p:cBhvr>
                                        <p:cTn id="14" dur="1" fill="hold">
                                          <p:stCondLst>
                                            <p:cond delay="0"/>
                                          </p:stCondLst>
                                        </p:cTn>
                                        <p:tgtEl>
                                          <p:spTgt spid="10242"/>
                                        </p:tgtEl>
                                        <p:attrNameLst>
                                          <p:attrName>style.visibility</p:attrName>
                                        </p:attrNameLst>
                                      </p:cBhvr>
                                      <p:to>
                                        <p:strVal val="visible"/>
                                      </p:to>
                                    </p:set>
                                    <p:anim calcmode="lin" valueType="num">
                                      <p:cBhvr additive="base">
                                        <p:cTn id="15" dur="500" fill="hold"/>
                                        <p:tgtEl>
                                          <p:spTgt spid="10242"/>
                                        </p:tgtEl>
                                        <p:attrNameLst>
                                          <p:attrName>ppt_x</p:attrName>
                                        </p:attrNameLst>
                                      </p:cBhvr>
                                      <p:tavLst>
                                        <p:tav tm="0">
                                          <p:val>
                                            <p:strVal val="0-#ppt_w/2"/>
                                          </p:val>
                                        </p:tav>
                                        <p:tav tm="100000">
                                          <p:val>
                                            <p:strVal val="#ppt_x"/>
                                          </p:val>
                                        </p:tav>
                                      </p:tavLst>
                                    </p:anim>
                                    <p:anim calcmode="lin" valueType="num">
                                      <p:cBhvr additive="base">
                                        <p:cTn id="16" dur="500" fill="hold"/>
                                        <p:tgtEl>
                                          <p:spTgt spid="10242"/>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3"/>
                                            </p:cond>
                                          </p:stCondLst>
                                        </p:cTn>
                                        <p:tgtEl>
                                          <p:spTgt spid="102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51" grpId="0"/>
      <p:bldP spid="10252" grpId="0" build="p">
        <p:tmplLst>
          <p:tmpl lvl="1">
            <p:tnLst>
              <p:par>
                <p:cTn presetID="10" presetClass="entr" presetSubtype="0" fill="hold" nodeType="clickEffect">
                  <p:stCondLst>
                    <p:cond delay="0"/>
                  </p:stCondLst>
                  <p:childTnLst>
                    <p:set>
                      <p:cBhvr>
                        <p:cTn dur="1" fill="hold">
                          <p:stCondLst>
                            <p:cond delay="0"/>
                          </p:stCondLst>
                        </p:cTn>
                        <p:tgtEl>
                          <p:spTgt spid="10252"/>
                        </p:tgtEl>
                        <p:attrNameLst>
                          <p:attrName>style.visibility</p:attrName>
                        </p:attrNameLst>
                      </p:cBhvr>
                      <p:to>
                        <p:strVal val="visible"/>
                      </p:to>
                    </p:set>
                    <p:animEffect transition="in" filter="fade">
                      <p:cBhvr>
                        <p:cTn dur="1000">
                          <p:stCondLst>
                            <p:cond delay="0"/>
                          </p:stCondLst>
                        </p:cTn>
                        <p:tgtEl>
                          <p:spTgt spid="1025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EC87D4D-04C5-4F72-8A44-8D07FC00554C}" type="slidenum">
              <a:rPr lang="en-US" altLang="ja-JP"/>
              <a:pPr/>
              <a:t>‹#›</a:t>
            </a:fld>
            <a:endParaRPr lang="en-US" altLang="ja-JP"/>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E570326-4E83-41D0-852A-C860EFD9DED1}" type="slidenum">
              <a:rPr lang="en-US" altLang="ja-JP"/>
              <a:pPr/>
              <a:t>‹#›</a:t>
            </a:fld>
            <a:endParaRPr lang="en-US" altLang="ja-JP"/>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15E793E-A5EF-4BB1-9454-8A146C236435}" type="slidenum">
              <a:rPr lang="en-US" altLang="ja-JP"/>
              <a:pPr/>
              <a:t>‹#›</a:t>
            </a:fld>
            <a:endParaRPr lang="en-US" altLang="ja-JP"/>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0FAEB15-6D7F-4051-8E5C-9C1B2074075A}" type="slidenum">
              <a:rPr lang="en-US" altLang="ja-JP"/>
              <a:pPr/>
              <a:t>‹#›</a:t>
            </a:fld>
            <a:endParaRPr lang="en-US" altLang="ja-JP"/>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9806E62-2B8A-489E-8198-5F959A5F10C3}" type="slidenum">
              <a:rPr lang="en-US" altLang="ja-JP"/>
              <a:pPr/>
              <a:t>‹#›</a:t>
            </a:fld>
            <a:endParaRPr lang="en-US" altLang="ja-JP"/>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054537EA-3867-4394-9CB1-75721B22FAC1}" type="slidenum">
              <a:rPr lang="en-US" altLang="ja-JP"/>
              <a:pPr/>
              <a:t>‹#›</a:t>
            </a:fld>
            <a:endParaRPr lang="en-US" altLang="ja-JP"/>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FEEB4F7D-DAC5-472B-B676-AC778BF43ADB}" type="slidenum">
              <a:rPr lang="en-US" altLang="ja-JP"/>
              <a:pPr/>
              <a:t>‹#›</a:t>
            </a:fld>
            <a:endParaRPr lang="en-US" altLang="ja-JP"/>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22963F00-2791-44E0-A663-56A378BB515B}" type="slidenum">
              <a:rPr lang="en-US" altLang="ja-JP"/>
              <a:pPr/>
              <a:t>‹#›</a:t>
            </a:fld>
            <a:endParaRPr lang="en-US" altLang="ja-JP"/>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C66F7FD-AC54-49F6-8760-F2352FB6FB85}" type="slidenum">
              <a:rPr lang="en-US" altLang="ja-JP"/>
              <a:pPr/>
              <a:t>‹#›</a:t>
            </a:fld>
            <a:endParaRPr lang="en-US" altLang="ja-JP"/>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061A426-489E-49AD-8DBE-F90CB4897C8E}" type="slidenum">
              <a:rPr lang="en-US" altLang="ja-JP"/>
              <a:pPr/>
              <a:t>‹#›</a:t>
            </a:fld>
            <a:endParaRPr lang="en-US" altLang="ja-JP"/>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ja-JP" altLang="en-US"/>
          </a:p>
        </p:txBody>
      </p:sp>
      <p:sp>
        <p:nvSpPr>
          <p:cNvPr id="92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ja-JP" altLang="en-US"/>
          </a:p>
        </p:txBody>
      </p:sp>
      <p:sp>
        <p:nvSpPr>
          <p:cNvPr id="92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ja-JP" altLang="en-US"/>
          </a:p>
        </p:txBody>
      </p:sp>
      <p:sp>
        <p:nvSpPr>
          <p:cNvPr id="92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ja-JP" altLang="en-US"/>
          </a:p>
        </p:txBody>
      </p:sp>
      <p:sp>
        <p:nvSpPr>
          <p:cNvPr id="9227"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9228"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229"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9230"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9231"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94DF40-2E2B-4B84-8DEB-E98701868D2C}"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92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228">
                                            <p:txEl>
                                              <p:pRg st="0" end="0"/>
                                            </p:txEl>
                                          </p:spTgt>
                                        </p:tgtEl>
                                        <p:attrNameLst>
                                          <p:attrName>style.visibility</p:attrName>
                                        </p:attrNameLst>
                                      </p:cBhvr>
                                      <p:to>
                                        <p:strVal val="visible"/>
                                      </p:to>
                                    </p:set>
                                    <p:animEffect transition="in" filter="fade">
                                      <p:cBhvr>
                                        <p:cTn id="11" dur="1000">
                                          <p:stCondLst>
                                            <p:cond delay="0"/>
                                          </p:stCondLst>
                                        </p:cTn>
                                        <p:tgtEl>
                                          <p:spTgt spid="922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28">
                                            <p:txEl>
                                              <p:pRg st="1" end="1"/>
                                            </p:txEl>
                                          </p:spTgt>
                                        </p:tgtEl>
                                        <p:attrNameLst>
                                          <p:attrName>style.visibility</p:attrName>
                                        </p:attrNameLst>
                                      </p:cBhvr>
                                      <p:to>
                                        <p:strVal val="visible"/>
                                      </p:to>
                                    </p:set>
                                    <p:animEffect transition="in" filter="fade">
                                      <p:cBhvr>
                                        <p:cTn id="14" dur="1000">
                                          <p:stCondLst>
                                            <p:cond delay="0"/>
                                          </p:stCondLst>
                                        </p:cTn>
                                        <p:tgtEl>
                                          <p:spTgt spid="922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28">
                                            <p:txEl>
                                              <p:pRg st="2" end="2"/>
                                            </p:txEl>
                                          </p:spTgt>
                                        </p:tgtEl>
                                        <p:attrNameLst>
                                          <p:attrName>style.visibility</p:attrName>
                                        </p:attrNameLst>
                                      </p:cBhvr>
                                      <p:to>
                                        <p:strVal val="visible"/>
                                      </p:to>
                                    </p:set>
                                    <p:animEffect transition="in" filter="fade">
                                      <p:cBhvr>
                                        <p:cTn id="17" dur="1000">
                                          <p:stCondLst>
                                            <p:cond delay="0"/>
                                          </p:stCondLst>
                                        </p:cTn>
                                        <p:tgtEl>
                                          <p:spTgt spid="922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28">
                                            <p:txEl>
                                              <p:pRg st="3" end="3"/>
                                            </p:txEl>
                                          </p:spTgt>
                                        </p:tgtEl>
                                        <p:attrNameLst>
                                          <p:attrName>style.visibility</p:attrName>
                                        </p:attrNameLst>
                                      </p:cBhvr>
                                      <p:to>
                                        <p:strVal val="visible"/>
                                      </p:to>
                                    </p:set>
                                    <p:animEffect transition="in" filter="fade">
                                      <p:cBhvr>
                                        <p:cTn id="20" dur="1000">
                                          <p:stCondLst>
                                            <p:cond delay="0"/>
                                          </p:stCondLst>
                                        </p:cTn>
                                        <p:tgtEl>
                                          <p:spTgt spid="922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8">
                                            <p:txEl>
                                              <p:pRg st="4" end="4"/>
                                            </p:txEl>
                                          </p:spTgt>
                                        </p:tgtEl>
                                        <p:attrNameLst>
                                          <p:attrName>style.visibility</p:attrName>
                                        </p:attrNameLst>
                                      </p:cBhvr>
                                      <p:to>
                                        <p:strVal val="visible"/>
                                      </p:to>
                                    </p:set>
                                    <p:animEffect transition="in" filter="fade">
                                      <p:cBhvr>
                                        <p:cTn id="23" dur="1000">
                                          <p:stCondLst>
                                            <p:cond delay="0"/>
                                          </p:stCondLst>
                                        </p:cTn>
                                        <p:tgtEl>
                                          <p:spTgt spid="9228">
                                            <p:txEl>
                                              <p:pRg st="4" end="4"/>
                                            </p:txEl>
                                          </p:spTgt>
                                        </p:tgtEl>
                                      </p:cBhvr>
                                    </p:animEffect>
                                  </p:childTnLst>
                                </p:cTn>
                              </p:par>
                            </p:childTnLst>
                          </p:cTn>
                        </p:par>
                        <p:par>
                          <p:cTn id="24" fill="hold">
                            <p:stCondLst>
                              <p:cond delay="1000"/>
                            </p:stCondLst>
                            <p:childTnLst>
                              <p:par>
                                <p:cTn id="25" presetID="2" presetClass="entr" presetSubtype="8" fill="hold" grpId="0" nodeType="afterEffect">
                                  <p:stCondLst>
                                    <p:cond delay="1000"/>
                                  </p:stCondLst>
                                  <p:childTnLst>
                                    <p:set>
                                      <p:cBhvr>
                                        <p:cTn id="26" dur="1" fill="hold">
                                          <p:stCondLst>
                                            <p:cond delay="0"/>
                                          </p:stCondLst>
                                        </p:cTn>
                                        <p:tgtEl>
                                          <p:spTgt spid="9218"/>
                                        </p:tgtEl>
                                        <p:attrNameLst>
                                          <p:attrName>style.visibility</p:attrName>
                                        </p:attrNameLst>
                                      </p:cBhvr>
                                      <p:to>
                                        <p:strVal val="visible"/>
                                      </p:to>
                                    </p:set>
                                    <p:anim calcmode="lin" valueType="num">
                                      <p:cBhvr additive="base">
                                        <p:cTn id="27" dur="500" fill="hold"/>
                                        <p:tgtEl>
                                          <p:spTgt spid="9218"/>
                                        </p:tgtEl>
                                        <p:attrNameLst>
                                          <p:attrName>ppt_x</p:attrName>
                                        </p:attrNameLst>
                                      </p:cBhvr>
                                      <p:tavLst>
                                        <p:tav tm="0">
                                          <p:val>
                                            <p:strVal val="0-#ppt_w/2"/>
                                          </p:val>
                                        </p:tav>
                                        <p:tav tm="100000">
                                          <p:val>
                                            <p:strVal val="#ppt_x"/>
                                          </p:val>
                                        </p:tav>
                                      </p:tavLst>
                                    </p:anim>
                                    <p:anim calcmode="lin" valueType="num">
                                      <p:cBhvr additive="base">
                                        <p:cTn id="28" dur="500" fill="hold"/>
                                        <p:tgtEl>
                                          <p:spTgt spid="92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5"/>
                                            </p:cond>
                                          </p:stCondLst>
                                        </p:cTn>
                                        <p:tgtEl>
                                          <p:spTgt spid="92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7" grpId="0"/>
      <p:bldP spid="9228" grpId="0" build="p">
        <p:tmplLst>
          <p:tmpl lvl="1">
            <p:tnLst>
              <p:par>
                <p:cTn presetID="10" presetClass="entr" presetSubtype="0" fill="hold" nodeType="clickEffect">
                  <p:stCondLst>
                    <p:cond delay="0"/>
                  </p:stCondLst>
                  <p:childTnLst>
                    <p:set>
                      <p:cBhvr>
                        <p:cTn dur="1" fill="hold">
                          <p:stCondLst>
                            <p:cond delay="0"/>
                          </p:stCondLst>
                        </p:cTn>
                        <p:tgtEl>
                          <p:spTgt spid="9228"/>
                        </p:tgtEl>
                        <p:attrNameLst>
                          <p:attrName>style.visibility</p:attrName>
                        </p:attrNameLst>
                      </p:cBhvr>
                      <p:to>
                        <p:strVal val="visible"/>
                      </p:to>
                    </p:set>
                    <p:animEffect transition="in" filter="fade">
                      <p:cBhvr>
                        <p:cTn dur="1000">
                          <p:stCondLst>
                            <p:cond delay="0"/>
                          </p:stCondLst>
                        </p:cTn>
                        <p:tgtEl>
                          <p:spTgt spid="92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228"/>
                        </p:tgtEl>
                        <p:attrNameLst>
                          <p:attrName>style.visibility</p:attrName>
                        </p:attrNameLst>
                      </p:cBhvr>
                      <p:to>
                        <p:strVal val="visible"/>
                      </p:to>
                    </p:set>
                    <p:animEffect transition="in" filter="fade">
                      <p:cBhvr>
                        <p:cTn dur="1000">
                          <p:stCondLst>
                            <p:cond delay="0"/>
                          </p:stCondLst>
                        </p:cTn>
                        <p:tgtEl>
                          <p:spTgt spid="92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228"/>
                        </p:tgtEl>
                        <p:attrNameLst>
                          <p:attrName>style.visibility</p:attrName>
                        </p:attrNameLst>
                      </p:cBhvr>
                      <p:to>
                        <p:strVal val="visible"/>
                      </p:to>
                    </p:set>
                    <p:animEffect transition="in" filter="fade">
                      <p:cBhvr>
                        <p:cTn dur="1000">
                          <p:stCondLst>
                            <p:cond delay="0"/>
                          </p:stCondLst>
                        </p:cTn>
                        <p:tgtEl>
                          <p:spTgt spid="92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228"/>
                        </p:tgtEl>
                        <p:attrNameLst>
                          <p:attrName>style.visibility</p:attrName>
                        </p:attrNameLst>
                      </p:cBhvr>
                      <p:to>
                        <p:strVal val="visible"/>
                      </p:to>
                    </p:set>
                    <p:animEffect transition="in" filter="fade">
                      <p:cBhvr>
                        <p:cTn dur="1000">
                          <p:stCondLst>
                            <p:cond delay="0"/>
                          </p:stCondLst>
                        </p:cTn>
                        <p:tgtEl>
                          <p:spTgt spid="92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228"/>
                        </p:tgtEl>
                        <p:attrNameLst>
                          <p:attrName>style.visibility</p:attrName>
                        </p:attrNameLst>
                      </p:cBhvr>
                      <p:to>
                        <p:strVal val="visible"/>
                      </p:to>
                    </p:set>
                    <p:animEffect transition="in" filter="fade">
                      <p:cBhvr>
                        <p:cTn dur="1000">
                          <p:stCondLst>
                            <p:cond delay="0"/>
                          </p:stCondLst>
                        </p:cTn>
                        <p:tgtEl>
                          <p:spTgt spid="9228"/>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9552" y="1844824"/>
            <a:ext cx="8208912" cy="2376264"/>
          </a:xfrm>
        </p:spPr>
        <p:txBody>
          <a:bodyPr/>
          <a:lstStyle/>
          <a:p>
            <a:r>
              <a:rPr lang="en-US" altLang="ja-JP" sz="2800" dirty="0"/>
              <a:t>PPST</a:t>
            </a:r>
            <a:r>
              <a:rPr lang="ja-JP" altLang="en-US" sz="2800" dirty="0"/>
              <a:t>研究会</a:t>
            </a:r>
            <a:r>
              <a:rPr lang="en-US" altLang="ja-JP" sz="2800" dirty="0" smtClean="0"/>
              <a:t/>
            </a:r>
            <a:br>
              <a:rPr lang="en-US" altLang="ja-JP" sz="2800" dirty="0" smtClean="0"/>
            </a:br>
            <a:r>
              <a:rPr lang="en-US" altLang="ja-JP" sz="2800" dirty="0" smtClean="0"/>
              <a:t/>
            </a:r>
            <a:br>
              <a:rPr lang="en-US" altLang="ja-JP" sz="2800" dirty="0" smtClean="0"/>
            </a:br>
            <a:r>
              <a:rPr lang="ja-JP" altLang="en-US" sz="4800" dirty="0" smtClean="0"/>
              <a:t>外来でのアウトリーチサービスの</a:t>
            </a:r>
            <a:r>
              <a:rPr lang="ja-JP" altLang="ja-JP" sz="4800" dirty="0" smtClean="0"/>
              <a:t>構築を目指して</a:t>
            </a:r>
            <a:r>
              <a:rPr lang="en-US" altLang="ja-JP" sz="4800" dirty="0" smtClean="0"/>
              <a:t/>
            </a:r>
            <a:br>
              <a:rPr lang="en-US" altLang="ja-JP" sz="4800" dirty="0" smtClean="0"/>
            </a:br>
            <a:r>
              <a:rPr lang="en-US" altLang="ja-JP" sz="4800" dirty="0" smtClean="0"/>
              <a:t/>
            </a:r>
            <a:br>
              <a:rPr lang="en-US" altLang="ja-JP" sz="4800" dirty="0" smtClean="0"/>
            </a:br>
            <a:endParaRPr lang="ja-JP" altLang="en-US" sz="4800" dirty="0"/>
          </a:p>
        </p:txBody>
      </p:sp>
      <p:sp>
        <p:nvSpPr>
          <p:cNvPr id="88067" name="Rectangle 3"/>
          <p:cNvSpPr>
            <a:spLocks noGrp="1" noChangeArrowheads="1"/>
          </p:cNvSpPr>
          <p:nvPr>
            <p:ph type="body" idx="1"/>
          </p:nvPr>
        </p:nvSpPr>
        <p:spPr>
          <a:xfrm>
            <a:off x="685800" y="3645024"/>
            <a:ext cx="7772400" cy="1368152"/>
          </a:xfrm>
        </p:spPr>
        <p:txBody>
          <a:bodyPr/>
          <a:lstStyle/>
          <a:p>
            <a:pPr>
              <a:buFontTx/>
              <a:buNone/>
            </a:pPr>
            <a:r>
              <a:rPr lang="ja-JP" altLang="en-US" dirty="0" smtClean="0"/>
              <a:t>　</a:t>
            </a:r>
            <a:endParaRPr lang="en-US" altLang="ja-JP" dirty="0" smtClean="0"/>
          </a:p>
          <a:p>
            <a:pPr>
              <a:buFontTx/>
              <a:buNone/>
            </a:pPr>
            <a:r>
              <a:rPr lang="ja-JP" altLang="en-US" dirty="0" smtClean="0"/>
              <a:t>　　　　　　　　　池淵恵美</a:t>
            </a:r>
            <a:r>
              <a:rPr lang="en-US" altLang="ja-JP" dirty="0" smtClean="0"/>
              <a:t/>
            </a:r>
            <a:br>
              <a:rPr lang="en-US" altLang="ja-JP" dirty="0" smtClean="0"/>
            </a:br>
            <a:r>
              <a:rPr lang="ja-JP" altLang="en-US" dirty="0" smtClean="0"/>
              <a:t>　　（帝京大学医学部精神神経科学教室）</a:t>
            </a:r>
            <a:r>
              <a:rPr lang="en-US" altLang="ja-JP" sz="4400" dirty="0" smtClean="0"/>
              <a:t/>
            </a:r>
            <a:br>
              <a:rPr lang="en-US" altLang="ja-JP" sz="4400" dirty="0" smtClean="0"/>
            </a:br>
            <a:endParaRPr lang="en-US" altLang="ja-JP" dirty="0"/>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1008112"/>
          </a:xfrm>
        </p:spPr>
        <p:txBody>
          <a:bodyPr/>
          <a:lstStyle/>
          <a:p>
            <a:r>
              <a:rPr kumimoji="1" lang="ja-JP" altLang="en-US" dirty="0" smtClean="0"/>
              <a:t>精神症状や再発</a:t>
            </a:r>
            <a:endParaRPr kumimoji="1" lang="ja-JP" altLang="en-US" dirty="0"/>
          </a:p>
        </p:txBody>
      </p:sp>
      <p:sp>
        <p:nvSpPr>
          <p:cNvPr id="3" name="コンテンツ プレースホルダ 2"/>
          <p:cNvSpPr>
            <a:spLocks noGrp="1"/>
          </p:cNvSpPr>
          <p:nvPr>
            <p:ph idx="1"/>
          </p:nvPr>
        </p:nvSpPr>
        <p:spPr>
          <a:xfrm>
            <a:off x="685800" y="1196752"/>
            <a:ext cx="7772400" cy="4899248"/>
          </a:xfrm>
        </p:spPr>
        <p:txBody>
          <a:bodyPr/>
          <a:lstStyle/>
          <a:p>
            <a:pPr lvl="0"/>
            <a:r>
              <a:rPr lang="ja-JP" altLang="en-US" sz="2800" dirty="0" smtClean="0"/>
              <a:t>依然として</a:t>
            </a:r>
            <a:r>
              <a:rPr lang="ja-JP" altLang="ja-JP" sz="2800" dirty="0" smtClean="0"/>
              <a:t>幻覚や妄想などの陽性症状に困っている</a:t>
            </a:r>
            <a:r>
              <a:rPr lang="ja-JP" altLang="en-US" sz="2800" dirty="0" smtClean="0"/>
              <a:t>人が多い</a:t>
            </a:r>
            <a:r>
              <a:rPr lang="ja-JP" altLang="ja-JP" sz="2800" dirty="0" smtClean="0"/>
              <a:t>。</a:t>
            </a:r>
          </a:p>
          <a:p>
            <a:pPr lvl="0"/>
            <a:r>
              <a:rPr lang="ja-JP" altLang="ja-JP" sz="2800" dirty="0" smtClean="0"/>
              <a:t>自覚症状として最も多く挙げられているのは、新しいことを覚えられない</a:t>
            </a:r>
            <a:r>
              <a:rPr lang="ja-JP" altLang="en-US" sz="2800" dirty="0" smtClean="0"/>
              <a:t>・</a:t>
            </a:r>
            <a:r>
              <a:rPr lang="ja-JP" altLang="ja-JP" sz="2800" dirty="0" smtClean="0"/>
              <a:t>集中できないといった認知機能関連の障害や、気分が落ち込むといった症状。</a:t>
            </a:r>
          </a:p>
          <a:p>
            <a:pPr lvl="0"/>
            <a:r>
              <a:rPr lang="ja-JP" altLang="ja-JP" sz="2800" dirty="0" smtClean="0"/>
              <a:t>薬物治療</a:t>
            </a:r>
            <a:r>
              <a:rPr lang="ja-JP" altLang="en-US" sz="2800" dirty="0" smtClean="0"/>
              <a:t>や</a:t>
            </a:r>
            <a:r>
              <a:rPr lang="ja-JP" altLang="ja-JP" sz="2800" dirty="0" smtClean="0"/>
              <a:t>入院</a:t>
            </a:r>
            <a:r>
              <a:rPr lang="ja-JP" altLang="en-US" sz="2800" dirty="0" smtClean="0"/>
              <a:t>の</a:t>
            </a:r>
            <a:r>
              <a:rPr lang="ja-JP" altLang="ja-JP" sz="2800" dirty="0" smtClean="0"/>
              <a:t>満足度</a:t>
            </a:r>
            <a:r>
              <a:rPr lang="ja-JP" altLang="en-US" sz="2800" dirty="0" smtClean="0"/>
              <a:t>は</a:t>
            </a:r>
            <a:r>
              <a:rPr lang="ja-JP" altLang="ja-JP" sz="2800" dirty="0" smtClean="0"/>
              <a:t>高くな</a:t>
            </a:r>
            <a:r>
              <a:rPr lang="ja-JP" altLang="en-US" sz="2800" dirty="0" smtClean="0"/>
              <a:t>く、</a:t>
            </a:r>
            <a:r>
              <a:rPr lang="ja-JP" altLang="ja-JP" sz="2800" dirty="0" smtClean="0"/>
              <a:t>一方で満足度が高いのは、仲間同士の話合いや作業所。</a:t>
            </a:r>
          </a:p>
          <a:p>
            <a:pPr lvl="0"/>
            <a:r>
              <a:rPr lang="ja-JP" altLang="en-US" sz="2800" dirty="0" smtClean="0"/>
              <a:t>過去の</a:t>
            </a:r>
            <a:r>
              <a:rPr lang="ja-JP" altLang="ja-JP" sz="2800" dirty="0" smtClean="0"/>
              <a:t>入院回数</a:t>
            </a:r>
            <a:r>
              <a:rPr lang="ja-JP" altLang="en-US" sz="2800" dirty="0" smtClean="0"/>
              <a:t>の</a:t>
            </a:r>
            <a:r>
              <a:rPr lang="ja-JP" altLang="ja-JP" sz="2800" dirty="0" smtClean="0"/>
              <a:t>最頻は</a:t>
            </a:r>
            <a:r>
              <a:rPr lang="en-US" altLang="ja-JP" sz="2800" dirty="0" smtClean="0"/>
              <a:t>2</a:t>
            </a:r>
            <a:r>
              <a:rPr lang="ja-JP" altLang="ja-JP" sz="2800" dirty="0" smtClean="0"/>
              <a:t>～</a:t>
            </a:r>
            <a:r>
              <a:rPr lang="en-US" altLang="ja-JP" sz="2800" dirty="0" smtClean="0"/>
              <a:t>4</a:t>
            </a:r>
            <a:r>
              <a:rPr lang="ja-JP" altLang="ja-JP" sz="2800" dirty="0" smtClean="0"/>
              <a:t>回</a:t>
            </a:r>
            <a:r>
              <a:rPr lang="ja-JP" altLang="en-US" sz="2800" dirty="0" smtClean="0"/>
              <a:t>で、</a:t>
            </a:r>
            <a:r>
              <a:rPr lang="ja-JP" altLang="ja-JP" sz="2800" dirty="0" smtClean="0"/>
              <a:t>合計期間は</a:t>
            </a:r>
            <a:r>
              <a:rPr lang="en-US" altLang="ja-JP" sz="2800" dirty="0" smtClean="0"/>
              <a:t>1</a:t>
            </a:r>
            <a:r>
              <a:rPr lang="ja-JP" altLang="ja-JP" sz="2800" dirty="0" smtClean="0"/>
              <a:t>年未満が</a:t>
            </a:r>
            <a:r>
              <a:rPr lang="en-US" altLang="ja-JP" sz="2800" dirty="0" smtClean="0"/>
              <a:t>48</a:t>
            </a:r>
            <a:r>
              <a:rPr lang="ja-JP" altLang="ja-JP" sz="2800" dirty="0" smtClean="0"/>
              <a:t>％。</a:t>
            </a:r>
          </a:p>
          <a:p>
            <a:pPr lvl="0"/>
            <a:r>
              <a:rPr lang="en-US" altLang="ja-JP" sz="2800" dirty="0" smtClean="0"/>
              <a:t>68</a:t>
            </a:r>
            <a:r>
              <a:rPr lang="ja-JP" altLang="ja-JP" sz="2800" dirty="0" smtClean="0"/>
              <a:t>％の患者さんが再発を経験しており、平均再発回数は</a:t>
            </a:r>
            <a:r>
              <a:rPr lang="en-US" altLang="ja-JP" sz="2800" dirty="0" smtClean="0"/>
              <a:t>4.9</a:t>
            </a:r>
            <a:r>
              <a:rPr lang="ja-JP" altLang="ja-JP" sz="2800" dirty="0" smtClean="0"/>
              <a:t>回。</a:t>
            </a:r>
          </a:p>
          <a:p>
            <a:endParaRPr kumimoji="1" lang="ja-JP" altLang="en-US" sz="2800" dirty="0"/>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 descr="スライド7.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617928"/>
      </p:ext>
    </p:extLst>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ライド9.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559586"/>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ライド11.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761328"/>
      </p:ext>
    </p:extLst>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ライド14.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178569"/>
      </p:ext>
    </p:extLst>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ライド17.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369255"/>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調査結果から言えること</a:t>
            </a:r>
            <a:endParaRPr kumimoji="1" lang="ja-JP" altLang="en-US" dirty="0"/>
          </a:p>
        </p:txBody>
      </p:sp>
      <p:sp>
        <p:nvSpPr>
          <p:cNvPr id="3" name="コンテンツ プレースホルダー 2"/>
          <p:cNvSpPr>
            <a:spLocks noGrp="1"/>
          </p:cNvSpPr>
          <p:nvPr>
            <p:ph idx="1"/>
          </p:nvPr>
        </p:nvSpPr>
        <p:spPr>
          <a:xfrm>
            <a:off x="685800" y="1772816"/>
            <a:ext cx="7772400" cy="4323184"/>
          </a:xfrm>
        </p:spPr>
        <p:txBody>
          <a:bodyPr/>
          <a:lstStyle/>
          <a:p>
            <a:r>
              <a:rPr kumimoji="1" lang="ja-JP" altLang="en-US" dirty="0" smtClean="0"/>
              <a:t>生活状況も病状もともに、本人・家族にとっても、専門家にとっても満足できる状態ではない（予想以上に深刻だった）。</a:t>
            </a:r>
            <a:endParaRPr kumimoji="1" lang="en-US" altLang="ja-JP" dirty="0" smtClean="0"/>
          </a:p>
          <a:p>
            <a:r>
              <a:rPr kumimoji="1" lang="ja-JP" altLang="en-US" dirty="0" smtClean="0"/>
              <a:t>病状を改善する医療と、生活の質を上げることでリカバリーを進めるための、医療・生活の一体支援を送り届ける必要がある。</a:t>
            </a:r>
            <a:endParaRPr kumimoji="1" lang="ja-JP" altLang="en-US" dirty="0"/>
          </a:p>
        </p:txBody>
      </p:sp>
      <p:pic>
        <p:nvPicPr>
          <p:cNvPr id="3075" name="Picture 3" descr="C:\Users\ikebuchi\AppData\Local\Microsoft\Windows\Temporary Internet Files\Content.IE5\P3V03VYC\MC90044208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5445224"/>
            <a:ext cx="432048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86754"/>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09600"/>
            <a:ext cx="8352928" cy="1143000"/>
          </a:xfrm>
        </p:spPr>
        <p:txBody>
          <a:bodyPr/>
          <a:lstStyle/>
          <a:p>
            <a:pPr marL="0" indent="0"/>
            <a:r>
              <a:rPr kumimoji="1" lang="ja-JP" altLang="en-US" sz="3600" dirty="0" smtClean="0"/>
              <a:t>（２）</a:t>
            </a:r>
            <a:r>
              <a:rPr kumimoji="1" lang="ja-JP" altLang="en-US" sz="3600" dirty="0"/>
              <a:t>医療・保健</a:t>
            </a:r>
            <a:r>
              <a:rPr kumimoji="1" lang="ja-JP" altLang="en-US" sz="3600" dirty="0" smtClean="0"/>
              <a:t>・福祉</a:t>
            </a:r>
            <a:r>
              <a:rPr kumimoji="1" lang="ja-JP" altLang="en-US" sz="3600" dirty="0"/>
              <a:t>の一体</a:t>
            </a:r>
            <a:r>
              <a:rPr kumimoji="1" lang="ja-JP" altLang="en-US" sz="3600" dirty="0" smtClean="0"/>
              <a:t>サービス</a:t>
            </a:r>
            <a:r>
              <a:rPr kumimoji="1" lang="en-US" altLang="ja-JP" sz="3600" dirty="0" smtClean="0"/>
              <a:t/>
            </a:r>
            <a:br>
              <a:rPr kumimoji="1" lang="en-US" altLang="ja-JP" sz="3600" dirty="0" smtClean="0"/>
            </a:br>
            <a:r>
              <a:rPr kumimoji="1" lang="ja-JP" altLang="en-US" sz="3600" dirty="0" smtClean="0"/>
              <a:t>（ワンストップショッピング</a:t>
            </a:r>
            <a:r>
              <a:rPr kumimoji="1" lang="ja-JP" altLang="en-US" sz="3600" dirty="0"/>
              <a:t>）が</a:t>
            </a:r>
            <a:r>
              <a:rPr kumimoji="1" lang="ja-JP" altLang="en-US" sz="3600" dirty="0" smtClean="0"/>
              <a:t>必要</a:t>
            </a:r>
            <a:endParaRPr kumimoji="1" lang="ja-JP" altLang="en-US" sz="3600" dirty="0"/>
          </a:p>
        </p:txBody>
      </p:sp>
      <p:sp>
        <p:nvSpPr>
          <p:cNvPr id="3" name="コンテンツ プレースホルダー 2"/>
          <p:cNvSpPr>
            <a:spLocks noGrp="1"/>
          </p:cNvSpPr>
          <p:nvPr>
            <p:ph idx="1"/>
          </p:nvPr>
        </p:nvSpPr>
        <p:spPr>
          <a:xfrm>
            <a:off x="685800" y="1916832"/>
            <a:ext cx="7772400" cy="4179168"/>
          </a:xfrm>
        </p:spPr>
        <p:txBody>
          <a:bodyPr/>
          <a:lstStyle/>
          <a:p>
            <a:r>
              <a:rPr kumimoji="1" lang="ja-JP" altLang="en-US" sz="2400" dirty="0" smtClean="0"/>
              <a:t>６０代男性。主訴「大震災で家にひびが入り、地震が不安なので入院したい」</a:t>
            </a:r>
            <a:endParaRPr kumimoji="1" lang="en-US" altLang="ja-JP" sz="2400" dirty="0" smtClean="0"/>
          </a:p>
          <a:p>
            <a:r>
              <a:rPr kumimoji="1" lang="ja-JP" altLang="en-US" sz="2400" dirty="0" smtClean="0"/>
              <a:t>不安障害の診断のもと、抗不安薬が投与されたが、「薬でドキドキする」といい、飲まない。</a:t>
            </a:r>
            <a:endParaRPr kumimoji="1" lang="en-US" altLang="ja-JP" sz="2400" dirty="0" smtClean="0"/>
          </a:p>
          <a:p>
            <a:r>
              <a:rPr kumimoji="1" lang="ja-JP" altLang="en-US" sz="2400" dirty="0"/>
              <a:t>後天性</a:t>
            </a:r>
            <a:r>
              <a:rPr kumimoji="1" lang="ja-JP" altLang="en-US" sz="2400" dirty="0" smtClean="0"/>
              <a:t>の</a:t>
            </a:r>
            <a:r>
              <a:rPr kumimoji="1" lang="ja-JP" altLang="en-US" sz="2400" dirty="0"/>
              <a:t>視覚障害があり</a:t>
            </a:r>
            <a:r>
              <a:rPr kumimoji="1" lang="ja-JP" altLang="en-US" sz="2400" dirty="0" smtClean="0"/>
              <a:t>、</a:t>
            </a:r>
            <a:r>
              <a:rPr kumimoji="1" lang="ja-JP" altLang="en-US" sz="2400" dirty="0"/>
              <a:t>日常生活に支障が大きく</a:t>
            </a:r>
            <a:r>
              <a:rPr kumimoji="1" lang="ja-JP" altLang="en-US" sz="2400" dirty="0" smtClean="0"/>
              <a:t>、もともとの几帳面すぎる性格もあって、不安が強い。しかし「治らないといわれた」と眼科に通院しておらず、視覚障碍者としての制度や白杖などの使用もしていない。</a:t>
            </a:r>
            <a:endParaRPr kumimoji="1" lang="en-US" altLang="ja-JP" sz="2400" dirty="0" smtClean="0"/>
          </a:p>
          <a:p>
            <a:r>
              <a:rPr kumimoji="1" lang="ja-JP" altLang="en-US" sz="2400" dirty="0"/>
              <a:t>仕事ができなくなり、ほかにも事情があって狭い家に引っ越しし</a:t>
            </a:r>
            <a:r>
              <a:rPr kumimoji="1" lang="ja-JP" altLang="en-US" sz="2400" dirty="0" smtClean="0"/>
              <a:t>、</a:t>
            </a:r>
            <a:r>
              <a:rPr kumimoji="1" lang="ja-JP" altLang="en-US" sz="2400" dirty="0"/>
              <a:t>かっての交友も途絶えてしまっている</a:t>
            </a:r>
            <a:r>
              <a:rPr kumimoji="1" lang="ja-JP" altLang="en-US" sz="2400" dirty="0" smtClean="0"/>
              <a:t>。</a:t>
            </a:r>
            <a:endParaRPr kumimoji="1" lang="en-US" altLang="ja-JP" sz="2400" dirty="0" smtClean="0"/>
          </a:p>
          <a:p>
            <a:r>
              <a:rPr kumimoji="1" lang="ja-JP" altLang="en-US" sz="2400" dirty="0"/>
              <a:t>不安を</a:t>
            </a:r>
            <a:r>
              <a:rPr kumimoji="1" lang="ja-JP" altLang="en-US" sz="2400" dirty="0" smtClean="0"/>
              <a:t>紛らわす</a:t>
            </a:r>
            <a:r>
              <a:rPr kumimoji="1" lang="ja-JP" altLang="en-US" sz="2400" dirty="0"/>
              <a:t>ためにアルコールを利用していることがわかってきた</a:t>
            </a:r>
            <a:endParaRPr kumimoji="1" lang="en-US" altLang="ja-JP" sz="2400"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236990233"/>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008112"/>
          </a:xfrm>
        </p:spPr>
        <p:txBody>
          <a:bodyPr/>
          <a:lstStyle/>
          <a:p>
            <a:r>
              <a:rPr kumimoji="1" lang="ja-JP" altLang="en-US" sz="3600" dirty="0" smtClean="0"/>
              <a:t>関係づくりとともに、支援を提供していく</a:t>
            </a:r>
            <a:endParaRPr kumimoji="1" lang="ja-JP" altLang="en-US" sz="3600" dirty="0"/>
          </a:p>
        </p:txBody>
      </p:sp>
      <p:sp>
        <p:nvSpPr>
          <p:cNvPr id="3" name="コンテンツ プレースホルダー 2"/>
          <p:cNvSpPr>
            <a:spLocks noGrp="1"/>
          </p:cNvSpPr>
          <p:nvPr>
            <p:ph idx="1"/>
          </p:nvPr>
        </p:nvSpPr>
        <p:spPr>
          <a:xfrm>
            <a:off x="685800" y="1340768"/>
            <a:ext cx="7772400" cy="4755232"/>
          </a:xfrm>
        </p:spPr>
        <p:txBody>
          <a:bodyPr/>
          <a:lstStyle/>
          <a:p>
            <a:r>
              <a:rPr kumimoji="1" lang="ja-JP" altLang="en-US" sz="2800" dirty="0" smtClean="0"/>
              <a:t>自宅に訪問し、家の様子を見るとともに、生活の様子、周囲の支援者の様子などの情報を得た。</a:t>
            </a:r>
            <a:endParaRPr kumimoji="1" lang="en-US" altLang="ja-JP" sz="2800" dirty="0" smtClean="0"/>
          </a:p>
          <a:p>
            <a:r>
              <a:rPr kumimoji="1" lang="ja-JP" altLang="en-US" sz="2800" dirty="0" smtClean="0"/>
              <a:t>話し相手ができたと訪問</a:t>
            </a:r>
            <a:r>
              <a:rPr kumimoji="1" lang="ja-JP" altLang="en-US" sz="2800" dirty="0"/>
              <a:t>は歓迎された</a:t>
            </a:r>
            <a:r>
              <a:rPr kumimoji="1" lang="ja-JP" altLang="en-US" sz="2800" dirty="0" smtClean="0"/>
              <a:t>。</a:t>
            </a:r>
            <a:endParaRPr kumimoji="1" lang="en-US" altLang="ja-JP" sz="2800" dirty="0" smtClean="0"/>
          </a:p>
          <a:p>
            <a:r>
              <a:rPr kumimoji="1" lang="ja-JP" altLang="en-US" sz="2800" dirty="0"/>
              <a:t>眼科</a:t>
            </a:r>
            <a:r>
              <a:rPr kumimoji="1" lang="ja-JP" altLang="en-US" sz="2800" dirty="0" smtClean="0"/>
              <a:t>に</a:t>
            </a:r>
            <a:r>
              <a:rPr kumimoji="1" lang="ja-JP" altLang="en-US" sz="2800" dirty="0"/>
              <a:t>つなぎ</a:t>
            </a:r>
            <a:r>
              <a:rPr kumimoji="1" lang="ja-JP" altLang="en-US" sz="2800" dirty="0" smtClean="0"/>
              <a:t>、手術を受けることになって、入院時のアルコール離脱時の不安をサポート。</a:t>
            </a:r>
            <a:endParaRPr kumimoji="1" lang="en-US" altLang="ja-JP" sz="2800" dirty="0" smtClean="0"/>
          </a:p>
          <a:p>
            <a:r>
              <a:rPr kumimoji="1" lang="ja-JP" altLang="en-US" sz="2800" dirty="0" smtClean="0"/>
              <a:t>身体障碍者</a:t>
            </a:r>
            <a:r>
              <a:rPr kumimoji="1" lang="ja-JP" altLang="en-US" sz="2800" dirty="0"/>
              <a:t>としての支援の手続きを一緒にして</a:t>
            </a:r>
            <a:r>
              <a:rPr kumimoji="1" lang="ja-JP" altLang="en-US" sz="2800" dirty="0" smtClean="0"/>
              <a:t>いく。</a:t>
            </a:r>
            <a:endParaRPr kumimoji="1" lang="en-US" altLang="ja-JP" sz="2800" dirty="0" smtClean="0"/>
          </a:p>
          <a:p>
            <a:r>
              <a:rPr kumimoji="1" lang="ja-JP" altLang="en-US" sz="2800" dirty="0"/>
              <a:t>同居者、友人との関係再構築の</a:t>
            </a:r>
            <a:r>
              <a:rPr kumimoji="1" lang="ja-JP" altLang="en-US" sz="2800" dirty="0" smtClean="0"/>
              <a:t>支援。</a:t>
            </a:r>
            <a:endParaRPr kumimoji="1" lang="en-US" altLang="ja-JP" sz="2800" dirty="0" smtClean="0"/>
          </a:p>
          <a:p>
            <a:r>
              <a:rPr kumimoji="1" lang="ja-JP" altLang="en-US" sz="2800" dirty="0" smtClean="0"/>
              <a:t>やっと信頼感がもてたのか、薬物も飲み始める。</a:t>
            </a:r>
            <a:endParaRPr kumimoji="1" lang="en-US" altLang="ja-JP" sz="2800" dirty="0" smtClean="0"/>
          </a:p>
          <a:p>
            <a:pPr marL="0" indent="0">
              <a:buNone/>
            </a:pPr>
            <a:r>
              <a:rPr kumimoji="1" lang="ja-JP" altLang="en-US" sz="2800" dirty="0" smtClean="0"/>
              <a:t>⇒外来治療が軌道に乗るまでさまざまな</a:t>
            </a:r>
            <a:endParaRPr kumimoji="1" lang="en-US" altLang="ja-JP" sz="2800" dirty="0" smtClean="0"/>
          </a:p>
          <a:p>
            <a:pPr marL="0" indent="0">
              <a:buNone/>
            </a:pPr>
            <a:r>
              <a:rPr kumimoji="1" lang="ja-JP" altLang="en-US" sz="2800" dirty="0"/>
              <a:t>　</a:t>
            </a:r>
            <a:r>
              <a:rPr kumimoji="1" lang="ja-JP" altLang="en-US" sz="2800" dirty="0" smtClean="0"/>
              <a:t>　アウトリーチサービスが役立った</a:t>
            </a:r>
            <a:endParaRPr kumimoji="1" lang="ja-JP" altLang="en-US" sz="2800" dirty="0"/>
          </a:p>
        </p:txBody>
      </p:sp>
    </p:spTree>
    <p:extLst>
      <p:ext uri="{BB962C8B-B14F-4D97-AF65-F5344CB8AC3E}">
        <p14:creationId xmlns:p14="http://schemas.microsoft.com/office/powerpoint/2010/main" val="1830258839"/>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kumimoji="1" lang="ja-JP" altLang="en-US" sz="3600" dirty="0" smtClean="0"/>
              <a:t>（３）</a:t>
            </a:r>
            <a:r>
              <a:rPr kumimoji="1" lang="ja-JP" altLang="en-US" sz="3600" dirty="0"/>
              <a:t>継続したサービスが必要にもかかわらず</a:t>
            </a:r>
            <a:r>
              <a:rPr kumimoji="1" lang="ja-JP" altLang="en-US" sz="3600" dirty="0" smtClean="0"/>
              <a:t>、つながらない</a:t>
            </a:r>
            <a:r>
              <a:rPr kumimoji="1" lang="ja-JP" altLang="en-US" sz="3600" dirty="0"/>
              <a:t>人</a:t>
            </a:r>
            <a:r>
              <a:rPr kumimoji="1" lang="ja-JP" altLang="en-US" sz="3600" dirty="0" smtClean="0"/>
              <a:t>が多い</a:t>
            </a:r>
            <a:r>
              <a:rPr kumimoji="1" lang="ja-JP" altLang="en-US" dirty="0"/>
              <a:t>。</a:t>
            </a:r>
            <a:r>
              <a:rPr kumimoji="1" lang="en-US" altLang="ja-JP" dirty="0"/>
              <a:t/>
            </a:r>
            <a:br>
              <a:rPr kumimoji="1" lang="en-US" altLang="ja-JP" dirty="0"/>
            </a:br>
            <a:endParaRPr kumimoji="1" lang="ja-JP" altLang="en-US" dirty="0"/>
          </a:p>
        </p:txBody>
      </p:sp>
      <p:sp>
        <p:nvSpPr>
          <p:cNvPr id="3" name="コンテンツ プレースホルダー 2"/>
          <p:cNvSpPr>
            <a:spLocks noGrp="1"/>
          </p:cNvSpPr>
          <p:nvPr>
            <p:ph idx="1"/>
          </p:nvPr>
        </p:nvSpPr>
        <p:spPr>
          <a:xfrm>
            <a:off x="685800" y="1700808"/>
            <a:ext cx="8062664" cy="4395192"/>
          </a:xfrm>
        </p:spPr>
        <p:txBody>
          <a:bodyPr/>
          <a:lstStyle/>
          <a:p>
            <a:r>
              <a:rPr kumimoji="1" lang="ja-JP" altLang="en-US" dirty="0" smtClean="0"/>
              <a:t>米国での疫学調査</a:t>
            </a:r>
            <a:r>
              <a:rPr kumimoji="1" lang="en-US" altLang="ja-JP" dirty="0" smtClean="0"/>
              <a:t>(the National Comorbidity Survey, 2001)</a:t>
            </a:r>
            <a:r>
              <a:rPr kumimoji="1" lang="ja-JP" altLang="en-US" dirty="0" smtClean="0"/>
              <a:t>：重い持続的な精神障害を持つ人の５３</a:t>
            </a:r>
            <a:r>
              <a:rPr kumimoji="1" lang="en-US" altLang="ja-JP" dirty="0" smtClean="0"/>
              <a:t>%</a:t>
            </a:r>
            <a:r>
              <a:rPr kumimoji="1" lang="ja-JP" altLang="en-US" dirty="0" err="1" smtClean="0"/>
              <a:t>が受</a:t>
            </a:r>
            <a:r>
              <a:rPr kumimoji="1" lang="ja-JP" altLang="en-US" dirty="0" err="1"/>
              <a:t>療</a:t>
            </a:r>
            <a:r>
              <a:rPr kumimoji="1" lang="ja-JP" altLang="en-US" dirty="0" smtClean="0"/>
              <a:t>していなかった。</a:t>
            </a:r>
            <a:endParaRPr kumimoji="1" lang="en-US" altLang="ja-JP" dirty="0" smtClean="0"/>
          </a:p>
          <a:p>
            <a:r>
              <a:rPr kumimoji="1" lang="ja-JP" altLang="en-US" dirty="0"/>
              <a:t>若年の場合その割合が高い</a:t>
            </a:r>
            <a:r>
              <a:rPr kumimoji="1" lang="ja-JP" altLang="en-US" dirty="0" smtClean="0"/>
              <a:t>。</a:t>
            </a:r>
            <a:endParaRPr kumimoji="1" lang="en-US" altLang="ja-JP" dirty="0" smtClean="0"/>
          </a:p>
          <a:p>
            <a:r>
              <a:rPr kumimoji="1" lang="ja-JP" altLang="en-US" dirty="0"/>
              <a:t>治療</a:t>
            </a:r>
            <a:r>
              <a:rPr kumimoji="1" lang="ja-JP" altLang="en-US" dirty="0" smtClean="0"/>
              <a:t>を</a:t>
            </a:r>
            <a:r>
              <a:rPr kumimoji="1" lang="ja-JP" altLang="en-US" dirty="0"/>
              <a:t>うけない</a:t>
            </a:r>
            <a:r>
              <a:rPr kumimoji="1" lang="ja-JP" altLang="en-US" dirty="0" smtClean="0"/>
              <a:t>理由</a:t>
            </a:r>
            <a:r>
              <a:rPr kumimoji="1" lang="ja-JP" altLang="en-US" dirty="0"/>
              <a:t>として</a:t>
            </a:r>
            <a:r>
              <a:rPr kumimoji="1" lang="ja-JP" altLang="en-US" dirty="0" smtClean="0"/>
              <a:t>、「援助は必要ない」「自分なりに問題を解決したい」「治療は役立たない」などが多かった。</a:t>
            </a:r>
            <a:endParaRPr kumimoji="1" lang="en-US" altLang="ja-JP" dirty="0" smtClean="0"/>
          </a:p>
          <a:p>
            <a:r>
              <a:rPr kumimoji="1" lang="ja-JP" altLang="en-US" dirty="0"/>
              <a:t>援助のニーズとしては</a:t>
            </a:r>
            <a:r>
              <a:rPr kumimoji="1" lang="ja-JP" altLang="en-US" dirty="0" smtClean="0"/>
              <a:t>、仲間との交流、親密な交際、心理的な苦痛の軽減が挙げられた。</a:t>
            </a:r>
            <a:endParaRPr kumimoji="1" lang="ja-JP" altLang="en-US" dirty="0"/>
          </a:p>
        </p:txBody>
      </p:sp>
    </p:spTree>
    <p:extLst>
      <p:ext uri="{BB962C8B-B14F-4D97-AF65-F5344CB8AC3E}">
        <p14:creationId xmlns:p14="http://schemas.microsoft.com/office/powerpoint/2010/main" val="2852247634"/>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95537" y="260350"/>
            <a:ext cx="8208714" cy="108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ja-JP" altLang="en-US" sz="3600" dirty="0" smtClean="0">
                <a:solidFill>
                  <a:srgbClr val="FFFF00"/>
                </a:solidFill>
                <a:ea typeface="ＭＳ ゴシック" pitchFamily="49" charset="-128"/>
              </a:rPr>
              <a:t>生物学的</a:t>
            </a:r>
            <a:r>
              <a:rPr lang="ja-JP" altLang="en-US" sz="3600" dirty="0">
                <a:solidFill>
                  <a:srgbClr val="FFFF00"/>
                </a:solidFill>
                <a:ea typeface="ＭＳ ゴシック" pitchFamily="49" charset="-128"/>
              </a:rPr>
              <a:t>医学</a:t>
            </a:r>
            <a:r>
              <a:rPr lang="ja-JP" altLang="en-US" sz="3600" dirty="0" smtClean="0">
                <a:solidFill>
                  <a:srgbClr val="FFFF00"/>
                </a:solidFill>
                <a:ea typeface="ＭＳ ゴシック" pitchFamily="49" charset="-128"/>
              </a:rPr>
              <a:t>と </a:t>
            </a:r>
            <a:r>
              <a:rPr lang="ja-JP" altLang="en-US" sz="3600" dirty="0">
                <a:solidFill>
                  <a:srgbClr val="FFFF00"/>
                </a:solidFill>
                <a:ea typeface="ＭＳ ゴシック" pitchFamily="49" charset="-128"/>
              </a:rPr>
              <a:t>心理社会的</a:t>
            </a:r>
            <a:r>
              <a:rPr lang="ja-JP" altLang="en-US" sz="3600" dirty="0" smtClean="0">
                <a:solidFill>
                  <a:srgbClr val="FFFF00"/>
                </a:solidFill>
                <a:ea typeface="ＭＳ ゴシック" pitchFamily="49" charset="-128"/>
              </a:rPr>
              <a:t>治療は</a:t>
            </a:r>
            <a:endParaRPr lang="en-US" altLang="ja-JP" sz="3600" dirty="0" smtClean="0">
              <a:solidFill>
                <a:srgbClr val="FFFF00"/>
              </a:solidFill>
              <a:ea typeface="ＭＳ ゴシック" pitchFamily="49" charset="-128"/>
            </a:endParaRPr>
          </a:p>
          <a:p>
            <a:pPr algn="ctr"/>
            <a:r>
              <a:rPr lang="ja-JP" altLang="en-US" sz="3600" dirty="0" smtClean="0">
                <a:solidFill>
                  <a:srgbClr val="FFFF00"/>
                </a:solidFill>
                <a:ea typeface="ＭＳ ゴシック" pitchFamily="49" charset="-128"/>
              </a:rPr>
              <a:t>統合されているだろうか？</a:t>
            </a:r>
            <a:endParaRPr lang="ja-JP" altLang="en-US" sz="3600" b="1" dirty="0">
              <a:solidFill>
                <a:srgbClr val="FFFF00"/>
              </a:solidFill>
              <a:latin typeface="ＭＳ ゴシック" pitchFamily="49" charset="-128"/>
              <a:ea typeface="ＭＳ ゴシック" pitchFamily="49" charset="-128"/>
            </a:endParaRPr>
          </a:p>
        </p:txBody>
      </p:sp>
      <p:grpSp>
        <p:nvGrpSpPr>
          <p:cNvPr id="5" name="Group 3"/>
          <p:cNvGrpSpPr>
            <a:grpSpLocks/>
          </p:cNvGrpSpPr>
          <p:nvPr/>
        </p:nvGrpSpPr>
        <p:grpSpPr bwMode="auto">
          <a:xfrm>
            <a:off x="827088" y="1507799"/>
            <a:ext cx="7561262" cy="913088"/>
            <a:chOff x="521" y="890"/>
            <a:chExt cx="4763" cy="544"/>
          </a:xfrm>
        </p:grpSpPr>
        <p:sp>
          <p:nvSpPr>
            <p:cNvPr id="6" name="AutoShape 4"/>
            <p:cNvSpPr>
              <a:spLocks noChangeArrowheads="1"/>
            </p:cNvSpPr>
            <p:nvPr/>
          </p:nvSpPr>
          <p:spPr bwMode="auto">
            <a:xfrm>
              <a:off x="3242" y="890"/>
              <a:ext cx="2042" cy="544"/>
            </a:xfrm>
            <a:prstGeom prst="roundRect">
              <a:avLst>
                <a:gd name="adj" fmla="val 4172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0066"/>
                  </a:solidFill>
                  <a:ea typeface="ＭＳ ゴシック" pitchFamily="49" charset="-128"/>
                </a:rPr>
                <a:t>福祉施設</a:t>
              </a:r>
            </a:p>
          </p:txBody>
        </p:sp>
        <p:sp>
          <p:nvSpPr>
            <p:cNvPr id="7" name="AutoShape 5"/>
            <p:cNvSpPr>
              <a:spLocks noChangeArrowheads="1"/>
            </p:cNvSpPr>
            <p:nvPr/>
          </p:nvSpPr>
          <p:spPr bwMode="auto">
            <a:xfrm>
              <a:off x="521" y="890"/>
              <a:ext cx="2042" cy="544"/>
            </a:xfrm>
            <a:prstGeom prst="roundRect">
              <a:avLst>
                <a:gd name="adj" fmla="val 4172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3300"/>
                  </a:solidFill>
                  <a:ea typeface="ＭＳ ゴシック" pitchFamily="49" charset="-128"/>
                </a:rPr>
                <a:t>医療機関</a:t>
              </a:r>
            </a:p>
          </p:txBody>
        </p:sp>
        <p:sp>
          <p:nvSpPr>
            <p:cNvPr id="8" name="AutoShape 6"/>
            <p:cNvSpPr>
              <a:spLocks noChangeArrowheads="1"/>
            </p:cNvSpPr>
            <p:nvPr/>
          </p:nvSpPr>
          <p:spPr bwMode="auto">
            <a:xfrm>
              <a:off x="2562" y="1071"/>
              <a:ext cx="681" cy="227"/>
            </a:xfrm>
            <a:prstGeom prst="leftRightArrow">
              <a:avLst>
                <a:gd name="adj1" fmla="val 50000"/>
                <a:gd name="adj2" fmla="val 6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 name="Group 7"/>
          <p:cNvGrpSpPr>
            <a:grpSpLocks/>
          </p:cNvGrpSpPr>
          <p:nvPr/>
        </p:nvGrpSpPr>
        <p:grpSpPr bwMode="auto">
          <a:xfrm>
            <a:off x="827088" y="2564904"/>
            <a:ext cx="7561262" cy="864096"/>
            <a:chOff x="521" y="890"/>
            <a:chExt cx="4763" cy="544"/>
          </a:xfrm>
        </p:grpSpPr>
        <p:sp>
          <p:nvSpPr>
            <p:cNvPr id="10" name="AutoShape 8"/>
            <p:cNvSpPr>
              <a:spLocks noChangeArrowheads="1"/>
            </p:cNvSpPr>
            <p:nvPr/>
          </p:nvSpPr>
          <p:spPr bwMode="auto">
            <a:xfrm>
              <a:off x="3242" y="890"/>
              <a:ext cx="2042" cy="544"/>
            </a:xfrm>
            <a:prstGeom prst="roundRect">
              <a:avLst>
                <a:gd name="adj" fmla="val 4172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a:solidFill>
                    <a:srgbClr val="000066"/>
                  </a:solidFill>
                  <a:ea typeface="ＭＳ ゴシック" pitchFamily="49" charset="-128"/>
                </a:rPr>
                <a:t>リカバリー</a:t>
              </a:r>
            </a:p>
          </p:txBody>
        </p:sp>
        <p:sp>
          <p:nvSpPr>
            <p:cNvPr id="11" name="AutoShape 9"/>
            <p:cNvSpPr>
              <a:spLocks noChangeArrowheads="1"/>
            </p:cNvSpPr>
            <p:nvPr/>
          </p:nvSpPr>
          <p:spPr bwMode="auto">
            <a:xfrm>
              <a:off x="521" y="890"/>
              <a:ext cx="2042" cy="544"/>
            </a:xfrm>
            <a:prstGeom prst="roundRect">
              <a:avLst>
                <a:gd name="adj" fmla="val 4172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3300"/>
                  </a:solidFill>
                  <a:ea typeface="ＭＳ ゴシック" pitchFamily="49" charset="-128"/>
                </a:rPr>
                <a:t>治療</a:t>
              </a:r>
            </a:p>
          </p:txBody>
        </p:sp>
        <p:sp>
          <p:nvSpPr>
            <p:cNvPr id="12" name="AutoShape 10"/>
            <p:cNvSpPr>
              <a:spLocks noChangeArrowheads="1"/>
            </p:cNvSpPr>
            <p:nvPr/>
          </p:nvSpPr>
          <p:spPr bwMode="auto">
            <a:xfrm>
              <a:off x="2562" y="1071"/>
              <a:ext cx="681" cy="227"/>
            </a:xfrm>
            <a:prstGeom prst="leftRightArrow">
              <a:avLst>
                <a:gd name="adj1" fmla="val 50000"/>
                <a:gd name="adj2" fmla="val 6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3" name="Group 11"/>
          <p:cNvGrpSpPr>
            <a:grpSpLocks/>
          </p:cNvGrpSpPr>
          <p:nvPr/>
        </p:nvGrpSpPr>
        <p:grpSpPr bwMode="auto">
          <a:xfrm>
            <a:off x="827088" y="5805264"/>
            <a:ext cx="7561262" cy="936104"/>
            <a:chOff x="521" y="890"/>
            <a:chExt cx="4763" cy="544"/>
          </a:xfrm>
        </p:grpSpPr>
        <p:sp>
          <p:nvSpPr>
            <p:cNvPr id="14" name="AutoShape 12"/>
            <p:cNvSpPr>
              <a:spLocks noChangeArrowheads="1"/>
            </p:cNvSpPr>
            <p:nvPr/>
          </p:nvSpPr>
          <p:spPr bwMode="auto">
            <a:xfrm>
              <a:off x="3242" y="890"/>
              <a:ext cx="2042" cy="544"/>
            </a:xfrm>
            <a:prstGeom prst="roundRect">
              <a:avLst>
                <a:gd name="adj" fmla="val 4172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0066"/>
                  </a:solidFill>
                  <a:ea typeface="ＭＳ ゴシック" pitchFamily="49" charset="-128"/>
                </a:rPr>
                <a:t>生活</a:t>
              </a:r>
            </a:p>
          </p:txBody>
        </p:sp>
        <p:sp>
          <p:nvSpPr>
            <p:cNvPr id="15" name="AutoShape 13"/>
            <p:cNvSpPr>
              <a:spLocks noChangeArrowheads="1"/>
            </p:cNvSpPr>
            <p:nvPr/>
          </p:nvSpPr>
          <p:spPr bwMode="auto">
            <a:xfrm>
              <a:off x="521" y="890"/>
              <a:ext cx="2042" cy="544"/>
            </a:xfrm>
            <a:prstGeom prst="roundRect">
              <a:avLst>
                <a:gd name="adj" fmla="val 4172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3300"/>
                  </a:solidFill>
                  <a:ea typeface="ＭＳ ゴシック" pitchFamily="49" charset="-128"/>
                </a:rPr>
                <a:t>脳</a:t>
              </a:r>
            </a:p>
          </p:txBody>
        </p:sp>
        <p:sp>
          <p:nvSpPr>
            <p:cNvPr id="16" name="AutoShape 14"/>
            <p:cNvSpPr>
              <a:spLocks noChangeArrowheads="1"/>
            </p:cNvSpPr>
            <p:nvPr/>
          </p:nvSpPr>
          <p:spPr bwMode="auto">
            <a:xfrm>
              <a:off x="2562" y="1071"/>
              <a:ext cx="681" cy="227"/>
            </a:xfrm>
            <a:prstGeom prst="leftRightArrow">
              <a:avLst>
                <a:gd name="adj1" fmla="val 50000"/>
                <a:gd name="adj2" fmla="val 6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7" name="Group 15"/>
          <p:cNvGrpSpPr>
            <a:grpSpLocks/>
          </p:cNvGrpSpPr>
          <p:nvPr/>
        </p:nvGrpSpPr>
        <p:grpSpPr bwMode="auto">
          <a:xfrm>
            <a:off x="827088" y="4916134"/>
            <a:ext cx="7561262" cy="745113"/>
            <a:chOff x="521" y="890"/>
            <a:chExt cx="4763" cy="544"/>
          </a:xfrm>
        </p:grpSpPr>
        <p:sp>
          <p:nvSpPr>
            <p:cNvPr id="18" name="AutoShape 16"/>
            <p:cNvSpPr>
              <a:spLocks noChangeArrowheads="1"/>
            </p:cNvSpPr>
            <p:nvPr/>
          </p:nvSpPr>
          <p:spPr bwMode="auto">
            <a:xfrm>
              <a:off x="3242" y="890"/>
              <a:ext cx="2042" cy="544"/>
            </a:xfrm>
            <a:prstGeom prst="roundRect">
              <a:avLst>
                <a:gd name="adj" fmla="val 4172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0066"/>
                  </a:solidFill>
                  <a:ea typeface="ＭＳ ゴシック" pitchFamily="49" charset="-128"/>
                </a:rPr>
                <a:t>現場主義</a:t>
              </a:r>
            </a:p>
          </p:txBody>
        </p:sp>
        <p:sp>
          <p:nvSpPr>
            <p:cNvPr id="19" name="AutoShape 17"/>
            <p:cNvSpPr>
              <a:spLocks noChangeArrowheads="1"/>
            </p:cNvSpPr>
            <p:nvPr/>
          </p:nvSpPr>
          <p:spPr bwMode="auto">
            <a:xfrm>
              <a:off x="521" y="890"/>
              <a:ext cx="2042" cy="544"/>
            </a:xfrm>
            <a:prstGeom prst="roundRect">
              <a:avLst>
                <a:gd name="adj" fmla="val 4172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3300"/>
                  </a:solidFill>
                  <a:ea typeface="ＭＳ ゴシック" pitchFamily="49" charset="-128"/>
                </a:rPr>
                <a:t>アカデミズム</a:t>
              </a:r>
            </a:p>
          </p:txBody>
        </p:sp>
        <p:sp>
          <p:nvSpPr>
            <p:cNvPr id="20" name="AutoShape 18"/>
            <p:cNvSpPr>
              <a:spLocks noChangeArrowheads="1"/>
            </p:cNvSpPr>
            <p:nvPr/>
          </p:nvSpPr>
          <p:spPr bwMode="auto">
            <a:xfrm>
              <a:off x="2562" y="1071"/>
              <a:ext cx="681" cy="227"/>
            </a:xfrm>
            <a:prstGeom prst="leftRightArrow">
              <a:avLst>
                <a:gd name="adj1" fmla="val 50000"/>
                <a:gd name="adj2" fmla="val 6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21" name="Group 19"/>
          <p:cNvGrpSpPr>
            <a:grpSpLocks/>
          </p:cNvGrpSpPr>
          <p:nvPr/>
        </p:nvGrpSpPr>
        <p:grpSpPr bwMode="auto">
          <a:xfrm>
            <a:off x="827088" y="3717032"/>
            <a:ext cx="7561262" cy="936104"/>
            <a:chOff x="521" y="890"/>
            <a:chExt cx="4763" cy="544"/>
          </a:xfrm>
        </p:grpSpPr>
        <p:sp>
          <p:nvSpPr>
            <p:cNvPr id="22" name="AutoShape 20"/>
            <p:cNvSpPr>
              <a:spLocks noChangeArrowheads="1"/>
            </p:cNvSpPr>
            <p:nvPr/>
          </p:nvSpPr>
          <p:spPr bwMode="auto">
            <a:xfrm>
              <a:off x="3242" y="890"/>
              <a:ext cx="2042" cy="544"/>
            </a:xfrm>
            <a:prstGeom prst="roundRect">
              <a:avLst>
                <a:gd name="adj" fmla="val 4172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0066"/>
                  </a:solidFill>
                  <a:ea typeface="ＭＳ ゴシック" pitchFamily="49" charset="-128"/>
                </a:rPr>
                <a:t>障害志向的</a:t>
              </a:r>
            </a:p>
          </p:txBody>
        </p:sp>
        <p:sp>
          <p:nvSpPr>
            <p:cNvPr id="23" name="AutoShape 21"/>
            <p:cNvSpPr>
              <a:spLocks noChangeArrowheads="1"/>
            </p:cNvSpPr>
            <p:nvPr/>
          </p:nvSpPr>
          <p:spPr bwMode="auto">
            <a:xfrm>
              <a:off x="521" y="890"/>
              <a:ext cx="2042" cy="544"/>
            </a:xfrm>
            <a:prstGeom prst="roundRect">
              <a:avLst>
                <a:gd name="adj" fmla="val 41727"/>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a:solidFill>
                    <a:srgbClr val="003300"/>
                  </a:solidFill>
                  <a:ea typeface="ＭＳ ゴシック" pitchFamily="49" charset="-128"/>
                </a:rPr>
                <a:t>疾患特異的</a:t>
              </a:r>
            </a:p>
          </p:txBody>
        </p:sp>
        <p:sp>
          <p:nvSpPr>
            <p:cNvPr id="24" name="AutoShape 22"/>
            <p:cNvSpPr>
              <a:spLocks noChangeArrowheads="1"/>
            </p:cNvSpPr>
            <p:nvPr/>
          </p:nvSpPr>
          <p:spPr bwMode="auto">
            <a:xfrm>
              <a:off x="2562" y="1071"/>
              <a:ext cx="681" cy="227"/>
            </a:xfrm>
            <a:prstGeom prst="leftRightArrow">
              <a:avLst>
                <a:gd name="adj1" fmla="val 50000"/>
                <a:gd name="adj2" fmla="val 6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288615745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731168"/>
          </a:xfrm>
        </p:spPr>
        <p:txBody>
          <a:bodyPr/>
          <a:lstStyle/>
          <a:p>
            <a:r>
              <a:rPr kumimoji="1" lang="en-US" altLang="ja-JP" sz="4000" dirty="0" smtClean="0"/>
              <a:t>Linkage strategy: </a:t>
            </a:r>
            <a:r>
              <a:rPr kumimoji="1" lang="ja-JP" altLang="en-US" sz="4000" dirty="0" smtClean="0"/>
              <a:t>つなぐための技術</a:t>
            </a:r>
            <a:endParaRPr kumimoji="1" lang="ja-JP" altLang="en-US" sz="4000" dirty="0"/>
          </a:p>
        </p:txBody>
      </p:sp>
      <p:sp>
        <p:nvSpPr>
          <p:cNvPr id="3" name="コンテンツ プレースホルダー 2"/>
          <p:cNvSpPr>
            <a:spLocks noGrp="1"/>
          </p:cNvSpPr>
          <p:nvPr>
            <p:ph idx="1"/>
          </p:nvPr>
        </p:nvSpPr>
        <p:spPr>
          <a:xfrm>
            <a:off x="685800" y="1412776"/>
            <a:ext cx="8062664" cy="4683224"/>
          </a:xfrm>
        </p:spPr>
        <p:txBody>
          <a:bodyPr/>
          <a:lstStyle/>
          <a:p>
            <a:r>
              <a:rPr kumimoji="1" lang="ja-JP" altLang="en-US" dirty="0" smtClean="0"/>
              <a:t>待ち時間の短縮、通院手段の確保</a:t>
            </a:r>
            <a:endParaRPr kumimoji="1" lang="en-US" altLang="ja-JP" dirty="0" smtClean="0"/>
          </a:p>
          <a:p>
            <a:r>
              <a:rPr kumimoji="1" lang="ja-JP" altLang="en-US" dirty="0"/>
              <a:t>入院中から、地域ケアでどのような</a:t>
            </a:r>
            <a:r>
              <a:rPr kumimoji="1" lang="ja-JP" altLang="en-US" dirty="0" smtClean="0"/>
              <a:t>サー</a:t>
            </a:r>
            <a:r>
              <a:rPr kumimoji="1" lang="ja-JP" altLang="en-US" dirty="0"/>
              <a:t>ビス</a:t>
            </a:r>
            <a:r>
              <a:rPr kumimoji="1" lang="ja-JP" altLang="en-US" dirty="0" smtClean="0"/>
              <a:t>を</a:t>
            </a:r>
            <a:r>
              <a:rPr kumimoji="1" lang="ja-JP" altLang="en-US" dirty="0"/>
              <a:t>受けられるか明確にし</a:t>
            </a:r>
            <a:r>
              <a:rPr kumimoji="1" lang="ja-JP" altLang="en-US" dirty="0" smtClean="0"/>
              <a:t>、地域ケアスタッフ</a:t>
            </a:r>
            <a:r>
              <a:rPr kumimoji="1" lang="ja-JP" altLang="en-US" dirty="0"/>
              <a:t>と</a:t>
            </a:r>
            <a:r>
              <a:rPr kumimoji="1" lang="ja-JP" altLang="en-US" dirty="0" smtClean="0"/>
              <a:t>つなぐ</a:t>
            </a:r>
            <a:endParaRPr kumimoji="1" lang="en-US" altLang="ja-JP" dirty="0" smtClean="0"/>
          </a:p>
          <a:p>
            <a:r>
              <a:rPr kumimoji="1" lang="ja-JP" altLang="en-US" dirty="0"/>
              <a:t>本人の生活上の希望</a:t>
            </a:r>
            <a:r>
              <a:rPr kumimoji="1" lang="ja-JP" altLang="en-US" dirty="0" smtClean="0"/>
              <a:t>を</a:t>
            </a:r>
            <a:r>
              <a:rPr kumimoji="1" lang="ja-JP" altLang="en-US" dirty="0"/>
              <a:t>尊重</a:t>
            </a:r>
            <a:r>
              <a:rPr kumimoji="1" lang="ja-JP" altLang="en-US" dirty="0" smtClean="0"/>
              <a:t>した</a:t>
            </a:r>
            <a:r>
              <a:rPr kumimoji="1" lang="ja-JP" altLang="en-US" dirty="0"/>
              <a:t>支援</a:t>
            </a:r>
            <a:r>
              <a:rPr kumimoji="1" lang="ja-JP" altLang="en-US" dirty="0" smtClean="0"/>
              <a:t>プラン</a:t>
            </a:r>
            <a:endParaRPr kumimoji="1" lang="en-US" altLang="ja-JP" dirty="0" smtClean="0"/>
          </a:p>
          <a:p>
            <a:r>
              <a:rPr kumimoji="1" lang="ja-JP" altLang="en-US" dirty="0"/>
              <a:t>地域生活を念頭に置いた支援</a:t>
            </a:r>
            <a:r>
              <a:rPr kumimoji="1" lang="ja-JP" altLang="en-US" dirty="0" smtClean="0"/>
              <a:t>プログラム：服薬や症状自己管理グループなど</a:t>
            </a:r>
            <a:endParaRPr kumimoji="1" lang="en-US" altLang="ja-JP" dirty="0" smtClean="0"/>
          </a:p>
          <a:p>
            <a:r>
              <a:rPr kumimoji="1" lang="ja-JP" altLang="en-US" dirty="0"/>
              <a:t>仲間集団とのつながりを</a:t>
            </a:r>
            <a:r>
              <a:rPr kumimoji="1" lang="ja-JP" altLang="en-US" dirty="0" smtClean="0"/>
              <a:t>支援</a:t>
            </a:r>
            <a:endParaRPr kumimoji="1" lang="en-US" altLang="ja-JP" dirty="0" smtClean="0"/>
          </a:p>
          <a:p>
            <a:r>
              <a:rPr kumimoji="1" lang="ja-JP" altLang="en-US" dirty="0" smtClean="0"/>
              <a:t>家族支援</a:t>
            </a:r>
            <a:endParaRPr kumimoji="1" lang="ja-JP" altLang="en-US" dirty="0"/>
          </a:p>
        </p:txBody>
      </p:sp>
    </p:spTree>
    <p:extLst>
      <p:ext uri="{BB962C8B-B14F-4D97-AF65-F5344CB8AC3E}">
        <p14:creationId xmlns:p14="http://schemas.microsoft.com/office/powerpoint/2010/main" val="1778234366"/>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803176"/>
          </a:xfrm>
        </p:spPr>
        <p:txBody>
          <a:bodyPr/>
          <a:lstStyle/>
          <a:p>
            <a:r>
              <a:rPr kumimoji="1" lang="ja-JP" altLang="en-US" dirty="0" smtClean="0"/>
              <a:t>ニーズのある人への外来での</a:t>
            </a:r>
            <a:r>
              <a:rPr kumimoji="1" lang="en-US" altLang="ja-JP" dirty="0" smtClean="0"/>
              <a:t/>
            </a:r>
            <a:br>
              <a:rPr kumimoji="1" lang="en-US" altLang="ja-JP" dirty="0" smtClean="0"/>
            </a:br>
            <a:r>
              <a:rPr kumimoji="1" lang="ja-JP" altLang="en-US" dirty="0" smtClean="0"/>
              <a:t>支援の枠組み</a:t>
            </a:r>
            <a:endParaRPr kumimoji="1" lang="ja-JP" altLang="en-US" dirty="0"/>
          </a:p>
        </p:txBody>
      </p:sp>
      <p:sp>
        <p:nvSpPr>
          <p:cNvPr id="3" name="コンテンツ プレースホルダー 2"/>
          <p:cNvSpPr>
            <a:spLocks noGrp="1"/>
          </p:cNvSpPr>
          <p:nvPr>
            <p:ph idx="1"/>
          </p:nvPr>
        </p:nvSpPr>
        <p:spPr>
          <a:xfrm>
            <a:off x="685800" y="1700808"/>
            <a:ext cx="7772400" cy="4395192"/>
          </a:xfrm>
        </p:spPr>
        <p:txBody>
          <a:bodyPr/>
          <a:lstStyle/>
          <a:p>
            <a:r>
              <a:rPr kumimoji="1" lang="ja-JP" altLang="en-US" sz="2800" dirty="0" smtClean="0"/>
              <a:t>個別の生活目標、希望の共有</a:t>
            </a:r>
            <a:endParaRPr kumimoji="1" lang="en-US" altLang="ja-JP" sz="2800" dirty="0" smtClean="0"/>
          </a:p>
          <a:p>
            <a:r>
              <a:rPr kumimoji="1" lang="ja-JP" altLang="en-US" sz="2800" dirty="0"/>
              <a:t>積極的な関係性の</a:t>
            </a:r>
            <a:r>
              <a:rPr kumimoji="1" lang="ja-JP" altLang="en-US" sz="2800" dirty="0" smtClean="0"/>
              <a:t>維持</a:t>
            </a:r>
            <a:endParaRPr kumimoji="1" lang="en-US" altLang="ja-JP" sz="2800" dirty="0" smtClean="0"/>
          </a:p>
          <a:p>
            <a:r>
              <a:rPr kumimoji="1" lang="ja-JP" altLang="en-US" sz="2800" dirty="0"/>
              <a:t>なるべく</a:t>
            </a:r>
            <a:r>
              <a:rPr kumimoji="1" lang="ja-JP" altLang="en-US" sz="2800" dirty="0" smtClean="0"/>
              <a:t>実際生活</a:t>
            </a:r>
            <a:r>
              <a:rPr kumimoji="1" lang="ja-JP" altLang="en-US" sz="2800" dirty="0"/>
              <a:t>している</a:t>
            </a:r>
            <a:r>
              <a:rPr kumimoji="1" lang="ja-JP" altLang="en-US" sz="2800" dirty="0" smtClean="0"/>
              <a:t>場での支援</a:t>
            </a:r>
            <a:endParaRPr kumimoji="1" lang="en-US" altLang="ja-JP" sz="2800" dirty="0" smtClean="0"/>
          </a:p>
          <a:p>
            <a:r>
              <a:rPr kumimoji="1" lang="ja-JP" altLang="en-US" sz="2800" dirty="0"/>
              <a:t>いろいろなサービスを使うのではなく、ワンストップショッピングを</a:t>
            </a:r>
            <a:r>
              <a:rPr kumimoji="1" lang="ja-JP" altLang="en-US" sz="2800" dirty="0" smtClean="0"/>
              <a:t>目指す（力が付いたら、地域の既存のサービスにつなぐ）</a:t>
            </a:r>
            <a:endParaRPr kumimoji="1" lang="en-US" altLang="ja-JP" sz="2800" dirty="0" smtClean="0"/>
          </a:p>
          <a:p>
            <a:r>
              <a:rPr kumimoji="1" lang="ja-JP" altLang="en-US" sz="2800" dirty="0" smtClean="0"/>
              <a:t>薬</a:t>
            </a:r>
            <a:r>
              <a:rPr kumimoji="1" lang="ja-JP" altLang="en-US" sz="2800" dirty="0"/>
              <a:t>を</a:t>
            </a:r>
            <a:r>
              <a:rPr kumimoji="1" lang="ja-JP" altLang="en-US" sz="2800" dirty="0" smtClean="0"/>
              <a:t>やめたいなど、自立したい気持ちを大事にした、本人の判断を尊重する関係性</a:t>
            </a:r>
            <a:endParaRPr kumimoji="1" lang="en-US" altLang="ja-JP" sz="2800" dirty="0" smtClean="0"/>
          </a:p>
          <a:p>
            <a:pPr marL="0" indent="0">
              <a:buNone/>
            </a:pPr>
            <a:r>
              <a:rPr kumimoji="1" lang="ja-JP" altLang="en-US" sz="2800" dirty="0" smtClean="0"/>
              <a:t>⇒若いころから生活支援を行うことで、長い貧しい社会生活、希望の喪失、障碍の固定化を防ぎたい。</a:t>
            </a:r>
            <a:endParaRPr kumimoji="1" lang="ja-JP" altLang="en-US" sz="2800" dirty="0"/>
          </a:p>
        </p:txBody>
      </p:sp>
    </p:spTree>
    <p:extLst>
      <p:ext uri="{BB962C8B-B14F-4D97-AF65-F5344CB8AC3E}">
        <p14:creationId xmlns:p14="http://schemas.microsoft.com/office/powerpoint/2010/main" val="1764177861"/>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792088"/>
          </a:xfrm>
        </p:spPr>
        <p:txBody>
          <a:bodyPr/>
          <a:lstStyle/>
          <a:p>
            <a:r>
              <a:rPr kumimoji="1" lang="ja-JP" altLang="en-US" sz="4000" dirty="0" smtClean="0"/>
              <a:t>地域生活サポートを目標にした　　メディカルサービスの基本要素</a:t>
            </a:r>
            <a:endParaRPr kumimoji="1" lang="ja-JP" altLang="en-US" sz="4000" dirty="0"/>
          </a:p>
        </p:txBody>
      </p:sp>
      <p:sp>
        <p:nvSpPr>
          <p:cNvPr id="3" name="コンテンツ プレースホルダ 2"/>
          <p:cNvSpPr>
            <a:spLocks noGrp="1"/>
          </p:cNvSpPr>
          <p:nvPr>
            <p:ph idx="1"/>
          </p:nvPr>
        </p:nvSpPr>
        <p:spPr>
          <a:xfrm>
            <a:off x="685800" y="1268760"/>
            <a:ext cx="7772400" cy="4827240"/>
          </a:xfrm>
        </p:spPr>
        <p:txBody>
          <a:bodyPr/>
          <a:lstStyle/>
          <a:p>
            <a:r>
              <a:rPr kumimoji="1" lang="ja-JP" altLang="en-US" sz="2400" dirty="0" smtClean="0"/>
              <a:t>個人支援が基軸 </a:t>
            </a:r>
            <a:r>
              <a:rPr kumimoji="1" lang="en-US" altLang="ja-JP" sz="2400" dirty="0" smtClean="0"/>
              <a:t>(personal  support specialist  by </a:t>
            </a:r>
            <a:r>
              <a:rPr kumimoji="1" lang="en-US" altLang="ja-JP" sz="2400" dirty="0" err="1" smtClean="0"/>
              <a:t>Liberman</a:t>
            </a:r>
            <a:r>
              <a:rPr kumimoji="1" lang="en-US" altLang="ja-JP" sz="2400" dirty="0" smtClean="0"/>
              <a:t>, R.P.)</a:t>
            </a:r>
          </a:p>
          <a:p>
            <a:r>
              <a:rPr kumimoji="1" lang="ja-JP" altLang="en-US" sz="2400" dirty="0" smtClean="0"/>
              <a:t>縦断的支援（人生の支援）と横断的支援（入院、外来、デイケア、アウトリーチ）とを行う</a:t>
            </a:r>
            <a:endParaRPr kumimoji="1" lang="en-US" altLang="ja-JP" sz="2400" dirty="0" smtClean="0"/>
          </a:p>
          <a:p>
            <a:r>
              <a:rPr kumimoji="1" lang="ja-JP" altLang="en-US" sz="2400" dirty="0" smtClean="0"/>
              <a:t>希望・価値観・社会的能力のアセスメントを重視</a:t>
            </a:r>
            <a:endParaRPr kumimoji="1" lang="en-US" altLang="ja-JP" sz="2400" dirty="0" smtClean="0"/>
          </a:p>
          <a:p>
            <a:r>
              <a:rPr kumimoji="1" lang="ja-JP" altLang="en-US" sz="2400" dirty="0" smtClean="0"/>
              <a:t>回復のプロセスに応じて、エビデンスにある心理社会的プログラムを提供する。ただし多様なニーズにこたえるため、定式化されたプログラムには必ずしもこだわらない。</a:t>
            </a:r>
            <a:endParaRPr kumimoji="1" lang="en-US" altLang="ja-JP" sz="2400" dirty="0" smtClean="0"/>
          </a:p>
          <a:p>
            <a:r>
              <a:rPr kumimoji="1" lang="ja-JP" altLang="en-US" sz="2400" dirty="0" smtClean="0"/>
              <a:t>仲間づくりを支援する。</a:t>
            </a:r>
            <a:endParaRPr kumimoji="1" lang="en-US" altLang="ja-JP" sz="2400" dirty="0" smtClean="0"/>
          </a:p>
          <a:p>
            <a:r>
              <a:rPr kumimoji="1" lang="ja-JP" altLang="en-US" sz="2400" dirty="0" smtClean="0"/>
              <a:t>地域のさまざまなサービスと連携（自己完結しない）</a:t>
            </a:r>
            <a:endParaRPr kumimoji="1" lang="en-US" altLang="ja-JP" sz="2400" dirty="0" smtClean="0"/>
          </a:p>
          <a:p>
            <a:r>
              <a:rPr kumimoji="1" lang="ja-JP" altLang="en-US" sz="2400" dirty="0" smtClean="0"/>
              <a:t>家族を支援のパートナーに位置付ける</a:t>
            </a:r>
            <a:endParaRPr kumimoji="1" lang="en-US" altLang="ja-JP" sz="2400" dirty="0" smtClean="0"/>
          </a:p>
          <a:p>
            <a:r>
              <a:rPr kumimoji="1" lang="ja-JP" altLang="en-US" sz="2400" dirty="0" smtClean="0"/>
              <a:t>スタッフの成長・育成を重視する。</a:t>
            </a:r>
            <a:endParaRPr kumimoji="1" lang="en-US" altLang="ja-JP" sz="2400" dirty="0" smtClean="0"/>
          </a:p>
          <a:p>
            <a:endParaRPr kumimoji="1" lang="ja-JP" altLang="en-US" sz="2800" dirty="0"/>
          </a:p>
        </p:txBody>
      </p:sp>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685800" y="332656"/>
            <a:ext cx="7486600" cy="792088"/>
          </a:xfrm>
          <a:prstGeom prst="rect">
            <a:avLst/>
          </a:prstGeom>
        </p:spPr>
        <p:txBody>
          <a:bodyPr/>
          <a:lstStyle/>
          <a:p>
            <a:pPr algn="ctr" fontAlgn="auto">
              <a:spcAft>
                <a:spcPts val="0"/>
              </a:spcAft>
              <a:defRPr/>
            </a:pPr>
            <a:r>
              <a:rPr lang="ja-JP" altLang="en-US" sz="4400" kern="0" dirty="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rPr>
              <a:t>多職種チームの構造</a:t>
            </a:r>
            <a:r>
              <a:rPr lang="en-US" altLang="ja-JP" sz="4400" kern="0" dirty="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rPr>
              <a:t/>
            </a:r>
            <a:br>
              <a:rPr lang="en-US" altLang="ja-JP" sz="4400" kern="0" dirty="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rPr>
            </a:br>
            <a:endParaRPr lang="ja-JP" altLang="en-US" sz="4400" kern="0" dirty="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endParaRPr>
          </a:p>
        </p:txBody>
      </p:sp>
      <p:sp>
        <p:nvSpPr>
          <p:cNvPr id="5" name="左右矢印 2"/>
          <p:cNvSpPr>
            <a:spLocks noChangeArrowheads="1"/>
          </p:cNvSpPr>
          <p:nvPr/>
        </p:nvSpPr>
        <p:spPr bwMode="auto">
          <a:xfrm>
            <a:off x="684213" y="1557338"/>
            <a:ext cx="7488237" cy="503237"/>
          </a:xfrm>
          <a:prstGeom prst="leftRightArrow">
            <a:avLst>
              <a:gd name="adj1" fmla="val 50000"/>
              <a:gd name="adj2" fmla="val 50083"/>
            </a:avLst>
          </a:prstGeom>
          <a:solidFill>
            <a:schemeClr val="accent1"/>
          </a:solidFill>
          <a:ln w="9525" algn="ctr">
            <a:solidFill>
              <a:schemeClr val="tx1"/>
            </a:solidFill>
            <a:round/>
            <a:headEnd/>
            <a:tailEnd/>
          </a:ln>
        </p:spPr>
        <p:txBody>
          <a:bodyPr/>
          <a:lstStyle/>
          <a:p>
            <a:pPr eaLnBrk="0" hangingPunct="0"/>
            <a:endParaRPr lang="ja-JP" altLang="en-US"/>
          </a:p>
        </p:txBody>
      </p:sp>
      <p:sp>
        <p:nvSpPr>
          <p:cNvPr id="6" name="テキスト ボックス 3"/>
          <p:cNvSpPr txBox="1">
            <a:spLocks noChangeArrowheads="1"/>
          </p:cNvSpPr>
          <p:nvPr/>
        </p:nvSpPr>
        <p:spPr bwMode="auto">
          <a:xfrm>
            <a:off x="1331913" y="1125538"/>
            <a:ext cx="935037" cy="460375"/>
          </a:xfrm>
          <a:prstGeom prst="rect">
            <a:avLst/>
          </a:prstGeom>
          <a:noFill/>
          <a:ln w="9525">
            <a:noFill/>
            <a:miter lim="800000"/>
            <a:headEnd/>
            <a:tailEnd/>
          </a:ln>
        </p:spPr>
        <p:txBody>
          <a:bodyPr>
            <a:spAutoFit/>
          </a:bodyPr>
          <a:lstStyle/>
          <a:p>
            <a:r>
              <a:rPr lang="ja-JP" altLang="en-US"/>
              <a:t>入院</a:t>
            </a:r>
          </a:p>
        </p:txBody>
      </p:sp>
      <p:sp>
        <p:nvSpPr>
          <p:cNvPr id="7" name="テキスト ボックス 4"/>
          <p:cNvSpPr txBox="1">
            <a:spLocks noChangeArrowheads="1"/>
          </p:cNvSpPr>
          <p:nvPr/>
        </p:nvSpPr>
        <p:spPr bwMode="auto">
          <a:xfrm>
            <a:off x="3276600" y="1125538"/>
            <a:ext cx="1295400" cy="460375"/>
          </a:xfrm>
          <a:prstGeom prst="rect">
            <a:avLst/>
          </a:prstGeom>
          <a:noFill/>
          <a:ln w="9525">
            <a:noFill/>
            <a:miter lim="800000"/>
            <a:headEnd/>
            <a:tailEnd/>
          </a:ln>
        </p:spPr>
        <p:txBody>
          <a:bodyPr>
            <a:spAutoFit/>
          </a:bodyPr>
          <a:lstStyle/>
          <a:p>
            <a:r>
              <a:rPr lang="ja-JP" altLang="en-US"/>
              <a:t>デイケア</a:t>
            </a:r>
          </a:p>
        </p:txBody>
      </p:sp>
      <p:sp>
        <p:nvSpPr>
          <p:cNvPr id="8" name="テキスト ボックス 5"/>
          <p:cNvSpPr txBox="1">
            <a:spLocks noChangeArrowheads="1"/>
          </p:cNvSpPr>
          <p:nvPr/>
        </p:nvSpPr>
        <p:spPr bwMode="auto">
          <a:xfrm>
            <a:off x="6659563" y="1052513"/>
            <a:ext cx="1008062" cy="461962"/>
          </a:xfrm>
          <a:prstGeom prst="rect">
            <a:avLst/>
          </a:prstGeom>
          <a:noFill/>
          <a:ln w="9525">
            <a:noFill/>
            <a:miter lim="800000"/>
            <a:headEnd/>
            <a:tailEnd/>
          </a:ln>
        </p:spPr>
        <p:txBody>
          <a:bodyPr>
            <a:spAutoFit/>
          </a:bodyPr>
          <a:lstStyle/>
          <a:p>
            <a:r>
              <a:rPr lang="ja-JP" altLang="en-US"/>
              <a:t>外来</a:t>
            </a:r>
          </a:p>
        </p:txBody>
      </p:sp>
      <p:sp>
        <p:nvSpPr>
          <p:cNvPr id="9" name="円/楕円 6"/>
          <p:cNvSpPr>
            <a:spLocks noChangeArrowheads="1"/>
          </p:cNvSpPr>
          <p:nvPr/>
        </p:nvSpPr>
        <p:spPr bwMode="auto">
          <a:xfrm>
            <a:off x="971550" y="2060575"/>
            <a:ext cx="7416800" cy="2376488"/>
          </a:xfrm>
          <a:prstGeom prst="ellipse">
            <a:avLst/>
          </a:prstGeom>
          <a:solidFill>
            <a:schemeClr val="tx1"/>
          </a:solidFill>
          <a:ln w="9525" algn="ctr">
            <a:solidFill>
              <a:schemeClr val="tx1"/>
            </a:solidFill>
            <a:round/>
            <a:headEnd/>
            <a:tailEnd/>
          </a:ln>
        </p:spPr>
        <p:txBody>
          <a:bodyPr/>
          <a:lstStyle/>
          <a:p>
            <a:pPr eaLnBrk="0" hangingPunct="0"/>
            <a:r>
              <a:rPr lang="en-US" altLang="ja-JP"/>
              <a:t>PSS</a:t>
            </a:r>
            <a:endParaRPr lang="ja-JP" altLang="en-US"/>
          </a:p>
        </p:txBody>
      </p:sp>
      <p:sp>
        <p:nvSpPr>
          <p:cNvPr id="10" name="テキスト ボックス 7"/>
          <p:cNvSpPr txBox="1">
            <a:spLocks noChangeArrowheads="1"/>
          </p:cNvSpPr>
          <p:nvPr/>
        </p:nvSpPr>
        <p:spPr bwMode="auto">
          <a:xfrm>
            <a:off x="2339752" y="2204865"/>
            <a:ext cx="4752528" cy="830997"/>
          </a:xfrm>
          <a:prstGeom prst="rect">
            <a:avLst/>
          </a:prstGeom>
          <a:noFill/>
          <a:ln w="9525">
            <a:noFill/>
            <a:miter lim="800000"/>
            <a:headEnd/>
            <a:tailEnd/>
          </a:ln>
        </p:spPr>
        <p:txBody>
          <a:bodyPr wrap="square">
            <a:spAutoFit/>
          </a:bodyPr>
          <a:lstStyle/>
          <a:p>
            <a:r>
              <a:rPr lang="ja-JP" altLang="en-US" b="1" dirty="0">
                <a:solidFill>
                  <a:schemeClr val="bg2"/>
                </a:solidFill>
              </a:rPr>
              <a:t>地域生活サポートチーム：</a:t>
            </a:r>
            <a:endParaRPr lang="en-US" altLang="ja-JP" b="1" dirty="0">
              <a:solidFill>
                <a:schemeClr val="bg2"/>
              </a:solidFill>
            </a:endParaRPr>
          </a:p>
          <a:p>
            <a:r>
              <a:rPr lang="ja-JP" altLang="en-US" b="1" dirty="0" smtClean="0">
                <a:solidFill>
                  <a:schemeClr val="bg2"/>
                </a:solidFill>
              </a:rPr>
              <a:t>ケアマネジメント、心理社会的介入</a:t>
            </a:r>
            <a:endParaRPr lang="ja-JP" altLang="en-US" b="1" dirty="0">
              <a:solidFill>
                <a:schemeClr val="bg2"/>
              </a:solidFill>
            </a:endParaRPr>
          </a:p>
        </p:txBody>
      </p:sp>
      <p:sp>
        <p:nvSpPr>
          <p:cNvPr id="11" name="スマイル 10"/>
          <p:cNvSpPr/>
          <p:nvPr/>
        </p:nvSpPr>
        <p:spPr bwMode="auto">
          <a:xfrm>
            <a:off x="1979613" y="3429000"/>
            <a:ext cx="792162" cy="720725"/>
          </a:xfrm>
          <a:prstGeom prst="smileyFac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ja-JP" altLang="en-US"/>
          </a:p>
        </p:txBody>
      </p:sp>
      <p:sp>
        <p:nvSpPr>
          <p:cNvPr id="12" name="テキスト ボックス 9"/>
          <p:cNvSpPr txBox="1">
            <a:spLocks noChangeArrowheads="1"/>
          </p:cNvSpPr>
          <p:nvPr/>
        </p:nvSpPr>
        <p:spPr bwMode="auto">
          <a:xfrm>
            <a:off x="4356100" y="3284538"/>
            <a:ext cx="792163" cy="461962"/>
          </a:xfrm>
          <a:prstGeom prst="rect">
            <a:avLst/>
          </a:prstGeom>
          <a:noFill/>
          <a:ln w="9525">
            <a:noFill/>
            <a:miter lim="800000"/>
            <a:headEnd/>
            <a:tailEnd/>
          </a:ln>
        </p:spPr>
        <p:txBody>
          <a:bodyPr>
            <a:spAutoFit/>
          </a:bodyPr>
          <a:lstStyle/>
          <a:p>
            <a:r>
              <a:rPr lang="en-US" altLang="ja-JP">
                <a:solidFill>
                  <a:schemeClr val="bg2"/>
                </a:solidFill>
              </a:rPr>
              <a:t>PSS</a:t>
            </a:r>
            <a:endParaRPr lang="ja-JP" altLang="en-US">
              <a:solidFill>
                <a:schemeClr val="bg2"/>
              </a:solidFill>
            </a:endParaRPr>
          </a:p>
        </p:txBody>
      </p:sp>
      <p:sp>
        <p:nvSpPr>
          <p:cNvPr id="13" name="スマイル 12"/>
          <p:cNvSpPr/>
          <p:nvPr/>
        </p:nvSpPr>
        <p:spPr bwMode="auto">
          <a:xfrm>
            <a:off x="3059113" y="3573463"/>
            <a:ext cx="865187" cy="719137"/>
          </a:xfrm>
          <a:prstGeom prst="smileyFac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ja-JP" altLang="en-US"/>
          </a:p>
        </p:txBody>
      </p:sp>
      <p:sp>
        <p:nvSpPr>
          <p:cNvPr id="14" name="スマイル 13"/>
          <p:cNvSpPr/>
          <p:nvPr/>
        </p:nvSpPr>
        <p:spPr bwMode="auto">
          <a:xfrm>
            <a:off x="4211638" y="3644900"/>
            <a:ext cx="1008062" cy="720725"/>
          </a:xfrm>
          <a:prstGeom prst="smileyFac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ja-JP" altLang="en-US" dirty="0">
              <a:solidFill>
                <a:schemeClr val="accent3">
                  <a:lumMod val="40000"/>
                  <a:lumOff val="60000"/>
                </a:schemeClr>
              </a:solidFill>
            </a:endParaRPr>
          </a:p>
        </p:txBody>
      </p:sp>
      <p:sp>
        <p:nvSpPr>
          <p:cNvPr id="15" name="スマイル 14"/>
          <p:cNvSpPr/>
          <p:nvPr/>
        </p:nvSpPr>
        <p:spPr bwMode="auto">
          <a:xfrm>
            <a:off x="5435600" y="3573463"/>
            <a:ext cx="865188" cy="719137"/>
          </a:xfrm>
          <a:prstGeom prst="smileyFac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ja-JP" altLang="en-US"/>
          </a:p>
        </p:txBody>
      </p:sp>
      <p:sp>
        <p:nvSpPr>
          <p:cNvPr id="16" name="スマイル 15"/>
          <p:cNvSpPr/>
          <p:nvPr/>
        </p:nvSpPr>
        <p:spPr bwMode="auto">
          <a:xfrm>
            <a:off x="6588125" y="3284538"/>
            <a:ext cx="936625" cy="720725"/>
          </a:xfrm>
          <a:prstGeom prst="smileyFac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ja-JP" altLang="en-US"/>
          </a:p>
        </p:txBody>
      </p:sp>
      <p:sp>
        <p:nvSpPr>
          <p:cNvPr id="17" name="円/楕円 14"/>
          <p:cNvSpPr>
            <a:spLocks noChangeArrowheads="1"/>
          </p:cNvSpPr>
          <p:nvPr/>
        </p:nvSpPr>
        <p:spPr bwMode="auto">
          <a:xfrm>
            <a:off x="1258888" y="2997200"/>
            <a:ext cx="2808287" cy="3455988"/>
          </a:xfrm>
          <a:prstGeom prst="ellipse">
            <a:avLst/>
          </a:prstGeom>
          <a:noFill/>
          <a:ln w="57150" algn="ctr">
            <a:solidFill>
              <a:srgbClr val="FF0000"/>
            </a:solidFill>
            <a:round/>
            <a:headEnd/>
            <a:tailEnd/>
          </a:ln>
        </p:spPr>
        <p:txBody>
          <a:bodyPr/>
          <a:lstStyle/>
          <a:p>
            <a:pPr eaLnBrk="0" hangingPunct="0"/>
            <a:endParaRPr lang="ja-JP" altLang="en-US"/>
          </a:p>
        </p:txBody>
      </p:sp>
      <p:sp>
        <p:nvSpPr>
          <p:cNvPr id="18" name="円/楕円 15"/>
          <p:cNvSpPr>
            <a:spLocks noChangeArrowheads="1"/>
          </p:cNvSpPr>
          <p:nvPr/>
        </p:nvSpPr>
        <p:spPr bwMode="auto">
          <a:xfrm>
            <a:off x="3779838" y="3284538"/>
            <a:ext cx="3024187" cy="2447925"/>
          </a:xfrm>
          <a:prstGeom prst="ellipse">
            <a:avLst/>
          </a:prstGeom>
          <a:noFill/>
          <a:ln w="57150" algn="ctr">
            <a:solidFill>
              <a:srgbClr val="92D050"/>
            </a:solidFill>
            <a:round/>
            <a:headEnd/>
            <a:tailEnd/>
          </a:ln>
        </p:spPr>
        <p:txBody>
          <a:bodyPr/>
          <a:lstStyle/>
          <a:p>
            <a:pPr eaLnBrk="0" hangingPunct="0"/>
            <a:endParaRPr lang="ja-JP" altLang="en-US"/>
          </a:p>
        </p:txBody>
      </p:sp>
      <p:sp>
        <p:nvSpPr>
          <p:cNvPr id="19" name="テキスト ボックス 16"/>
          <p:cNvSpPr txBox="1">
            <a:spLocks noChangeArrowheads="1"/>
          </p:cNvSpPr>
          <p:nvPr/>
        </p:nvSpPr>
        <p:spPr bwMode="auto">
          <a:xfrm>
            <a:off x="1403350" y="4581525"/>
            <a:ext cx="1512888" cy="830263"/>
          </a:xfrm>
          <a:prstGeom prst="rect">
            <a:avLst/>
          </a:prstGeom>
          <a:noFill/>
          <a:ln w="9525">
            <a:noFill/>
            <a:miter lim="800000"/>
            <a:headEnd/>
            <a:tailEnd/>
          </a:ln>
        </p:spPr>
        <p:txBody>
          <a:bodyPr>
            <a:spAutoFit/>
          </a:bodyPr>
          <a:lstStyle/>
          <a:p>
            <a:r>
              <a:rPr lang="ja-JP" altLang="en-US" b="1"/>
              <a:t>入院ケア　　</a:t>
            </a:r>
            <a:endParaRPr lang="en-US" altLang="ja-JP" b="1"/>
          </a:p>
          <a:p>
            <a:r>
              <a:rPr lang="ja-JP" altLang="en-US" b="1"/>
              <a:t>　チーム</a:t>
            </a:r>
          </a:p>
        </p:txBody>
      </p:sp>
      <p:sp>
        <p:nvSpPr>
          <p:cNvPr id="20" name="テキスト ボックス 17"/>
          <p:cNvSpPr txBox="1">
            <a:spLocks noChangeArrowheads="1"/>
          </p:cNvSpPr>
          <p:nvPr/>
        </p:nvSpPr>
        <p:spPr bwMode="auto">
          <a:xfrm>
            <a:off x="4284663" y="4724400"/>
            <a:ext cx="2447925" cy="831850"/>
          </a:xfrm>
          <a:prstGeom prst="rect">
            <a:avLst/>
          </a:prstGeom>
          <a:noFill/>
          <a:ln w="9525">
            <a:noFill/>
            <a:miter lim="800000"/>
            <a:headEnd/>
            <a:tailEnd/>
          </a:ln>
        </p:spPr>
        <p:txBody>
          <a:bodyPr>
            <a:spAutoFit/>
          </a:bodyPr>
          <a:lstStyle/>
          <a:p>
            <a:r>
              <a:rPr lang="ja-JP" altLang="en-US" b="1"/>
              <a:t>アウトリーチサービスチーム</a:t>
            </a:r>
          </a:p>
        </p:txBody>
      </p:sp>
      <p:sp>
        <p:nvSpPr>
          <p:cNvPr id="21" name="円/楕円 20"/>
          <p:cNvSpPr/>
          <p:nvPr/>
        </p:nvSpPr>
        <p:spPr>
          <a:xfrm>
            <a:off x="6227763" y="3068638"/>
            <a:ext cx="2354262" cy="2787650"/>
          </a:xfrm>
          <a:prstGeom prst="ellipse">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スマイル 21"/>
          <p:cNvSpPr/>
          <p:nvPr/>
        </p:nvSpPr>
        <p:spPr>
          <a:xfrm>
            <a:off x="7667625" y="4292600"/>
            <a:ext cx="792163" cy="720725"/>
          </a:xfrm>
          <a:prstGeom prst="smileyFac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0"/>
          <p:cNvSpPr txBox="1">
            <a:spLocks noChangeArrowheads="1"/>
          </p:cNvSpPr>
          <p:nvPr/>
        </p:nvSpPr>
        <p:spPr bwMode="auto">
          <a:xfrm>
            <a:off x="6948488" y="5013325"/>
            <a:ext cx="1944687" cy="830263"/>
          </a:xfrm>
          <a:prstGeom prst="rect">
            <a:avLst/>
          </a:prstGeom>
          <a:noFill/>
          <a:ln w="9525">
            <a:noFill/>
            <a:miter lim="800000"/>
            <a:headEnd/>
            <a:tailEnd/>
          </a:ln>
        </p:spPr>
        <p:txBody>
          <a:bodyPr>
            <a:spAutoFit/>
          </a:bodyPr>
          <a:lstStyle/>
          <a:p>
            <a:r>
              <a:rPr lang="ja-JP" altLang="en-US" b="1"/>
              <a:t>就労支援チーム</a:t>
            </a:r>
          </a:p>
        </p:txBody>
      </p:sp>
      <p:sp>
        <p:nvSpPr>
          <p:cNvPr id="24" name="テキスト ボックス 21"/>
          <p:cNvSpPr txBox="1">
            <a:spLocks noChangeArrowheads="1"/>
          </p:cNvSpPr>
          <p:nvPr/>
        </p:nvSpPr>
        <p:spPr bwMode="auto">
          <a:xfrm>
            <a:off x="7956550" y="3933825"/>
            <a:ext cx="719138" cy="460375"/>
          </a:xfrm>
          <a:prstGeom prst="rect">
            <a:avLst/>
          </a:prstGeom>
          <a:noFill/>
          <a:ln w="9525">
            <a:noFill/>
            <a:miter lim="800000"/>
            <a:headEnd/>
            <a:tailEnd/>
          </a:ln>
        </p:spPr>
        <p:txBody>
          <a:bodyPr>
            <a:spAutoFit/>
          </a:bodyPr>
          <a:lstStyle/>
          <a:p>
            <a:r>
              <a:rPr lang="en-US" altLang="ja-JP" b="1"/>
              <a:t>ES</a:t>
            </a:r>
            <a:endParaRPr lang="ja-JP" altLang="en-US" b="1"/>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1275928"/>
          </a:xfrm>
        </p:spPr>
        <p:txBody>
          <a:bodyPr/>
          <a:lstStyle/>
          <a:p>
            <a:r>
              <a:rPr lang="ja-JP" altLang="en-US" dirty="0" smtClean="0"/>
              <a:t>チームの共通理念：</a:t>
            </a:r>
            <a:r>
              <a:rPr lang="en-US" altLang="ja-JP" dirty="0" smtClean="0"/>
              <a:t/>
            </a:r>
            <a:br>
              <a:rPr lang="en-US" altLang="ja-JP" dirty="0" smtClean="0"/>
            </a:br>
            <a:r>
              <a:rPr lang="ja-JP" altLang="ja-JP" dirty="0" smtClean="0"/>
              <a:t>リカバリー支援</a:t>
            </a:r>
            <a:endParaRPr kumimoji="1" lang="ja-JP" altLang="en-US" dirty="0"/>
          </a:p>
        </p:txBody>
      </p:sp>
      <p:sp>
        <p:nvSpPr>
          <p:cNvPr id="3" name="コンテンツ プレースホルダ 2"/>
          <p:cNvSpPr>
            <a:spLocks noGrp="1"/>
          </p:cNvSpPr>
          <p:nvPr>
            <p:ph idx="1"/>
          </p:nvPr>
        </p:nvSpPr>
        <p:spPr>
          <a:xfrm>
            <a:off x="685800" y="2204864"/>
            <a:ext cx="7772400" cy="4653136"/>
          </a:xfrm>
        </p:spPr>
        <p:txBody>
          <a:bodyPr/>
          <a:lstStyle/>
          <a:p>
            <a:r>
              <a:rPr lang="ja-JP" altLang="ja-JP" sz="4000" dirty="0" smtClean="0"/>
              <a:t>「回復することが可能であること」を信じていること</a:t>
            </a:r>
            <a:endParaRPr lang="en-US" altLang="ja-JP" sz="4000" dirty="0" smtClean="0"/>
          </a:p>
          <a:p>
            <a:r>
              <a:rPr lang="ja-JP" altLang="ja-JP" sz="4000" dirty="0" smtClean="0"/>
              <a:t>当事者が主体であること</a:t>
            </a:r>
            <a:endParaRPr lang="en-US" altLang="ja-JP" sz="4000" dirty="0" smtClean="0"/>
          </a:p>
          <a:p>
            <a:r>
              <a:rPr lang="ja-JP" altLang="ja-JP" sz="4000" dirty="0" smtClean="0"/>
              <a:t>人生</a:t>
            </a:r>
            <a:r>
              <a:rPr lang="ja-JP" altLang="en-US" sz="4000" dirty="0" smtClean="0"/>
              <a:t>を</a:t>
            </a:r>
            <a:r>
              <a:rPr lang="ja-JP" altLang="ja-JP" sz="4000" dirty="0" smtClean="0"/>
              <a:t>支援</a:t>
            </a:r>
            <a:r>
              <a:rPr lang="ja-JP" altLang="en-US" sz="4000" dirty="0" smtClean="0"/>
              <a:t>していくこと</a:t>
            </a:r>
            <a:endParaRPr kumimoji="1" lang="ja-JP" altLang="en-US" sz="4000" dirty="0"/>
          </a:p>
        </p:txBody>
      </p:sp>
      <p:pic>
        <p:nvPicPr>
          <p:cNvPr id="10241" name="Picture 1" descr="C:\Users\Emi Ikebuchi\AppData\Local\Microsoft\Windows\Temporary Internet Files\Content.IE5\LYS1EBQV\MC900334268[1].wmf"/>
          <p:cNvPicPr>
            <a:picLocks noChangeAspect="1" noChangeArrowheads="1"/>
          </p:cNvPicPr>
          <p:nvPr/>
        </p:nvPicPr>
        <p:blipFill>
          <a:blip r:embed="rId2" cstate="print"/>
          <a:srcRect/>
          <a:stretch>
            <a:fillRect/>
          </a:stretch>
        </p:blipFill>
        <p:spPr bwMode="auto">
          <a:xfrm>
            <a:off x="6372200" y="4300297"/>
            <a:ext cx="2376264" cy="2297055"/>
          </a:xfrm>
          <a:prstGeom prst="rect">
            <a:avLst/>
          </a:prstGeom>
          <a:noFill/>
        </p:spPr>
      </p:pic>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リカバリーを</a:t>
            </a:r>
            <a:r>
              <a:rPr lang="ja-JP" altLang="ja-JP" dirty="0" smtClean="0"/>
              <a:t>実現する支援構造</a:t>
            </a:r>
            <a:endParaRPr kumimoji="1" lang="ja-JP" altLang="en-US" dirty="0"/>
          </a:p>
        </p:txBody>
      </p:sp>
      <p:sp>
        <p:nvSpPr>
          <p:cNvPr id="3" name="コンテンツ プレースホルダ 2"/>
          <p:cNvSpPr>
            <a:spLocks noGrp="1"/>
          </p:cNvSpPr>
          <p:nvPr>
            <p:ph idx="1"/>
          </p:nvPr>
        </p:nvSpPr>
        <p:spPr>
          <a:xfrm>
            <a:off x="685800" y="1772816"/>
            <a:ext cx="7772400" cy="4323184"/>
          </a:xfrm>
        </p:spPr>
        <p:txBody>
          <a:bodyPr/>
          <a:lstStyle/>
          <a:p>
            <a:r>
              <a:rPr lang="ja-JP" altLang="ja-JP" sz="3600" dirty="0" smtClean="0"/>
              <a:t>主体的な生活の場が確保されていること</a:t>
            </a:r>
            <a:endParaRPr lang="en-US" altLang="ja-JP" sz="3600" dirty="0" smtClean="0"/>
          </a:p>
          <a:p>
            <a:r>
              <a:rPr lang="ja-JP" altLang="ja-JP" sz="3600" dirty="0" smtClean="0"/>
              <a:t>本人が自分の力で選んでいくことを保証する人生の選択肢が豊富に準備されていること</a:t>
            </a:r>
            <a:endParaRPr lang="en-US" altLang="ja-JP" sz="3600" dirty="0" smtClean="0"/>
          </a:p>
          <a:p>
            <a:r>
              <a:rPr lang="ja-JP" altLang="ja-JP" sz="3600" dirty="0" smtClean="0"/>
              <a:t>仲間集団があり、リカバリーモデルの存在にふれることか出来ること</a:t>
            </a:r>
            <a:endParaRPr kumimoji="1" lang="ja-JP" altLang="en-US" sz="3600" dirty="0"/>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0"/>
            <a:ext cx="7772400" cy="1268760"/>
          </a:xfrm>
        </p:spPr>
        <p:txBody>
          <a:bodyPr/>
          <a:lstStyle/>
          <a:p>
            <a:r>
              <a:rPr lang="ja-JP" altLang="ja-JP" dirty="0" smtClean="0"/>
              <a:t>地域生活サポートにおける</a:t>
            </a:r>
            <a:r>
              <a:rPr lang="ja-JP" altLang="en-US" dirty="0" smtClean="0"/>
              <a:t>　　</a:t>
            </a:r>
            <a:r>
              <a:rPr lang="ja-JP" altLang="ja-JP" dirty="0" smtClean="0"/>
              <a:t>中核的な「場」</a:t>
            </a:r>
            <a:endParaRPr kumimoji="1" lang="ja-JP" altLang="en-US" dirty="0"/>
          </a:p>
        </p:txBody>
      </p:sp>
      <p:sp>
        <p:nvSpPr>
          <p:cNvPr id="3" name="コンテンツ プレースホルダ 2"/>
          <p:cNvSpPr>
            <a:spLocks noGrp="1"/>
          </p:cNvSpPr>
          <p:nvPr>
            <p:ph idx="1"/>
          </p:nvPr>
        </p:nvSpPr>
        <p:spPr>
          <a:xfrm>
            <a:off x="683568" y="1268760"/>
            <a:ext cx="7772400" cy="4827240"/>
          </a:xfrm>
        </p:spPr>
        <p:txBody>
          <a:bodyPr/>
          <a:lstStyle/>
          <a:p>
            <a:r>
              <a:rPr lang="ja-JP" altLang="ja-JP" dirty="0" smtClean="0"/>
              <a:t>デイケア</a:t>
            </a:r>
            <a:r>
              <a:rPr lang="ja-JP" altLang="en-US" dirty="0" smtClean="0"/>
              <a:t>：</a:t>
            </a:r>
            <a:r>
              <a:rPr lang="ja-JP" altLang="ja-JP" dirty="0" smtClean="0"/>
              <a:t>社会生活の目標を見失っている人や、集団での役割機能が低下している人や、再発脆弱性や持続症状などのある人たちのために、よい回復の場を提供。</a:t>
            </a:r>
            <a:endParaRPr lang="en-US" altLang="ja-JP" dirty="0" smtClean="0"/>
          </a:p>
          <a:p>
            <a:r>
              <a:rPr lang="ja-JP" altLang="ja-JP" dirty="0" smtClean="0"/>
              <a:t>基本プログラムとして、家族心理教育、作業療法、心理教育、認知行動療法およびＳＳＴ、レクリエーション活動など。</a:t>
            </a:r>
            <a:r>
              <a:rPr lang="ja-JP" altLang="en-US" dirty="0"/>
              <a:t>＊</a:t>
            </a:r>
            <a:r>
              <a:rPr lang="ja-JP" altLang="en-US" sz="2000" dirty="0" smtClean="0"/>
              <a:t>デイケアなどのクローズの集団における治療機序と、外来通院者向けのオープンな手段における機序は異なるだろう。どう運用するのか？</a:t>
            </a:r>
            <a:endParaRPr lang="en-US" altLang="ja-JP" sz="2000" dirty="0" smtClean="0"/>
          </a:p>
          <a:p>
            <a:r>
              <a:rPr lang="ja-JP" altLang="ja-JP" dirty="0" smtClean="0"/>
              <a:t>就労支援</a:t>
            </a:r>
            <a:endParaRPr lang="en-US" altLang="ja-JP" dirty="0" smtClean="0"/>
          </a:p>
          <a:p>
            <a:r>
              <a:rPr lang="ja-JP" altLang="en-US" dirty="0" smtClean="0"/>
              <a:t>ケアマネジメントと</a:t>
            </a:r>
            <a:r>
              <a:rPr lang="ja-JP" altLang="ja-JP" dirty="0" smtClean="0"/>
              <a:t>アウトリーチサービス</a:t>
            </a:r>
            <a:endParaRPr lang="en-US" altLang="ja-JP" dirty="0" smtClean="0"/>
          </a:p>
          <a:p>
            <a:endParaRPr kumimoji="1" lang="ja-JP" altLang="en-US" dirty="0"/>
          </a:p>
        </p:txBody>
      </p:sp>
    </p:spTree>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79513" y="173425"/>
          <a:ext cx="6912768" cy="5127783"/>
        </p:xfrm>
        <a:graphic>
          <a:graphicData uri="http://schemas.openxmlformats.org/drawingml/2006/table">
            <a:tbl>
              <a:tblPr/>
              <a:tblGrid>
                <a:gridCol w="266731"/>
                <a:gridCol w="5067881"/>
                <a:gridCol w="1052104"/>
                <a:gridCol w="526052"/>
              </a:tblGrid>
              <a:tr h="478972">
                <a:tc gridSpan="2">
                  <a:txBody>
                    <a:bodyPr/>
                    <a:lstStyle/>
                    <a:p>
                      <a:pPr algn="l" fontAlgn="ctr"/>
                      <a:r>
                        <a:rPr lang="en-US" altLang="ja-JP" sz="1600" b="0" i="0" u="none" strike="noStrike" dirty="0">
                          <a:solidFill>
                            <a:srgbClr val="000000"/>
                          </a:solidFill>
                          <a:latin typeface="ＭＳ Ｐ明朝"/>
                        </a:rPr>
                        <a:t>【3】</a:t>
                      </a:r>
                      <a:r>
                        <a:rPr lang="ja-JP" altLang="en-US" sz="1600" b="0" i="0" u="none" strike="noStrike" dirty="0">
                          <a:solidFill>
                            <a:srgbClr val="000000"/>
                          </a:solidFill>
                          <a:latin typeface="ＭＳ Ｐ明朝"/>
                        </a:rPr>
                        <a:t>ケアマネジメント導入基準：特にことわりのない場合、過去</a:t>
                      </a:r>
                      <a:r>
                        <a:rPr lang="en-US" altLang="ja-JP" sz="1600" b="0" i="0" u="none" strike="noStrike" dirty="0">
                          <a:solidFill>
                            <a:srgbClr val="000000"/>
                          </a:solidFill>
                          <a:latin typeface="ＭＳ Ｐ明朝"/>
                        </a:rPr>
                        <a:t>1</a:t>
                      </a:r>
                      <a:r>
                        <a:rPr lang="ja-JP" altLang="en-US" sz="1600" b="0" i="0" u="none" strike="noStrike" dirty="0">
                          <a:solidFill>
                            <a:srgbClr val="000000"/>
                          </a:solidFill>
                          <a:latin typeface="ＭＳ Ｐ明朝"/>
                        </a:rPr>
                        <a:t>年の状況でお答え下さい</a:t>
                      </a:r>
                    </a:p>
                  </a:txBody>
                  <a:tcPr marL="6507" marR="6507" marT="6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1600" b="0" i="0" u="none" strike="noStrike">
                          <a:solidFill>
                            <a:srgbClr val="000000"/>
                          </a:solidFill>
                          <a:latin typeface="ＭＳ Ｐ明朝"/>
                        </a:rPr>
                        <a:t>はい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600" b="0" i="0" u="none" strike="noStrike">
                          <a:solidFill>
                            <a:srgbClr val="000000"/>
                          </a:solidFill>
                          <a:latin typeface="ＭＳ Ｐ明朝"/>
                        </a:rPr>
                        <a:t>いいえ</a:t>
                      </a:r>
                    </a:p>
                  </a:txBody>
                  <a:tcPr marL="6507" marR="6507" marT="650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rowSpan="2">
                  <a:txBody>
                    <a:bodyPr/>
                    <a:lstStyle/>
                    <a:p>
                      <a:pPr algn="ctr" fontAlgn="ctr"/>
                      <a:r>
                        <a:rPr lang="en-US" sz="1600" b="0" i="0" u="none" strike="noStrike">
                          <a:solidFill>
                            <a:srgbClr val="000000"/>
                          </a:solidFill>
                          <a:latin typeface="ＭＳ Ｐ明朝"/>
                        </a:rPr>
                        <a:t>A</a:t>
                      </a:r>
                    </a:p>
                  </a:txBody>
                  <a:tcPr marL="6507" marR="6507" marT="6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en-US" altLang="ja-JP" sz="1600" b="0" i="0" u="none" strike="noStrike">
                          <a:solidFill>
                            <a:srgbClr val="000000"/>
                          </a:solidFill>
                          <a:latin typeface="ＭＳ Ｐ明朝"/>
                        </a:rPr>
                        <a:t>6</a:t>
                      </a:r>
                      <a:r>
                        <a:rPr lang="ja-JP" altLang="en-US" sz="1600" b="0" i="0" u="none" strike="noStrike">
                          <a:solidFill>
                            <a:srgbClr val="000000"/>
                          </a:solidFill>
                          <a:latin typeface="ＭＳ Ｐ明朝"/>
                        </a:rPr>
                        <a:t>ヶ月間継続して社会的役割（就労・就学・通所、家事労働を中心に担う）を遂行できていない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38961">
                <a:tc vMerge="1">
                  <a:txBody>
                    <a:bodyPr/>
                    <a:lstStyle/>
                    <a:p>
                      <a:endParaRPr kumimoji="1" lang="ja-JP" altLang="en-US"/>
                    </a:p>
                  </a:txBody>
                  <a:tcPr/>
                </a:tc>
                <a:tc>
                  <a:txBody>
                    <a:bodyPr/>
                    <a:lstStyle/>
                    <a:p>
                      <a:pPr algn="l" fontAlgn="ctr"/>
                      <a:r>
                        <a:rPr lang="en-US" altLang="ja-JP" sz="1600" b="0" i="0" u="none" strike="noStrike">
                          <a:solidFill>
                            <a:srgbClr val="000000"/>
                          </a:solidFill>
                          <a:latin typeface="ＭＳ Ｐ明朝"/>
                        </a:rPr>
                        <a:t>6</a:t>
                      </a:r>
                      <a:r>
                        <a:rPr lang="ja-JP" altLang="en-US" sz="1600" b="0" i="0" u="none" strike="noStrike">
                          <a:solidFill>
                            <a:srgbClr val="000000"/>
                          </a:solidFill>
                          <a:latin typeface="ＭＳ Ｐ明朝"/>
                        </a:rPr>
                        <a:t>ヶ月間同居者以外と対人関係が持てていない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rowSpan="3">
                  <a:txBody>
                    <a:bodyPr/>
                    <a:lstStyle/>
                    <a:p>
                      <a:pPr algn="ctr" fontAlgn="ctr"/>
                      <a:r>
                        <a:rPr lang="en-US" sz="1600" b="0" i="0" u="none" strike="noStrike">
                          <a:solidFill>
                            <a:srgbClr val="000000"/>
                          </a:solidFill>
                          <a:latin typeface="ＭＳ Ｐ明朝"/>
                        </a:rPr>
                        <a:t>B</a:t>
                      </a:r>
                    </a:p>
                  </a:txBody>
                  <a:tcPr marL="6507" marR="6507" marT="6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ja-JP" altLang="en-US" sz="1600" b="0" i="0" u="none" strike="noStrike">
                          <a:solidFill>
                            <a:srgbClr val="000000"/>
                          </a:solidFill>
                          <a:latin typeface="ＭＳ Ｐ明朝"/>
                        </a:rPr>
                        <a:t>食事、洗濯など生活を維持するうえでの課題を</a:t>
                      </a:r>
                      <a:r>
                        <a:rPr lang="en-US" altLang="ja-JP" sz="1600" b="0" i="0" u="none" strike="noStrike">
                          <a:solidFill>
                            <a:srgbClr val="000000"/>
                          </a:solidFill>
                          <a:latin typeface="ＭＳ Ｐ明朝"/>
                        </a:rPr>
                        <a:t>6</a:t>
                      </a:r>
                      <a:r>
                        <a:rPr lang="ja-JP" altLang="en-US" sz="1600" b="0" i="0" u="none" strike="noStrike">
                          <a:solidFill>
                            <a:srgbClr val="000000"/>
                          </a:solidFill>
                          <a:latin typeface="ＭＳ Ｐ明朝"/>
                        </a:rPr>
                        <a:t>ヵ月以上一貫して遂行できない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38961">
                <a:tc vMerge="1">
                  <a:txBody>
                    <a:bodyPr/>
                    <a:lstStyle/>
                    <a:p>
                      <a:endParaRPr kumimoji="1" lang="ja-JP" altLang="en-US"/>
                    </a:p>
                  </a:txBody>
                  <a:tcPr/>
                </a:tc>
                <a:tc>
                  <a:txBody>
                    <a:bodyPr/>
                    <a:lstStyle/>
                    <a:p>
                      <a:pPr algn="l" fontAlgn="ctr"/>
                      <a:r>
                        <a:rPr lang="ja-JP" altLang="en-US" sz="1600" b="0" i="0" u="none" strike="noStrike" dirty="0">
                          <a:solidFill>
                            <a:srgbClr val="000000"/>
                          </a:solidFill>
                          <a:latin typeface="ＭＳ Ｐ明朝"/>
                        </a:rPr>
                        <a:t>生活に必要な外出が</a:t>
                      </a:r>
                      <a:r>
                        <a:rPr lang="en-US" altLang="ja-JP" sz="1600" b="0" i="0" u="none" strike="noStrike" dirty="0">
                          <a:solidFill>
                            <a:srgbClr val="000000"/>
                          </a:solidFill>
                          <a:latin typeface="ＭＳ Ｐ明朝"/>
                        </a:rPr>
                        <a:t>6</a:t>
                      </a:r>
                      <a:r>
                        <a:rPr lang="ja-JP" altLang="en-US" sz="1600" b="0" i="0" u="none" strike="noStrike" dirty="0">
                          <a:solidFill>
                            <a:srgbClr val="000000"/>
                          </a:solidFill>
                          <a:latin typeface="ＭＳ Ｐ明朝"/>
                        </a:rPr>
                        <a:t>ヵ月以上一貫してできない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vMerge="1">
                  <a:txBody>
                    <a:bodyPr/>
                    <a:lstStyle/>
                    <a:p>
                      <a:endParaRPr kumimoji="1" lang="ja-JP" altLang="en-US"/>
                    </a:p>
                  </a:txBody>
                  <a:tcPr/>
                </a:tc>
                <a:tc>
                  <a:txBody>
                    <a:bodyPr/>
                    <a:lstStyle/>
                    <a:p>
                      <a:pPr algn="l" fontAlgn="ctr"/>
                      <a:r>
                        <a:rPr lang="ja-JP" altLang="en-US" sz="1600" b="0" i="0" u="none" strike="noStrike">
                          <a:solidFill>
                            <a:srgbClr val="000000"/>
                          </a:solidFill>
                          <a:latin typeface="ＭＳ Ｐ明朝"/>
                        </a:rPr>
                        <a:t>金銭管理、諸手続きなど複雑な地域生活の課題がサポートなしではできない</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rowSpan="2">
                  <a:txBody>
                    <a:bodyPr/>
                    <a:lstStyle/>
                    <a:p>
                      <a:pPr algn="ctr" fontAlgn="ctr"/>
                      <a:r>
                        <a:rPr lang="en-US" sz="1600" b="0" i="0" u="none" strike="noStrike">
                          <a:solidFill>
                            <a:srgbClr val="000000"/>
                          </a:solidFill>
                          <a:latin typeface="ＭＳ Ｐ明朝"/>
                        </a:rPr>
                        <a:t>C</a:t>
                      </a:r>
                    </a:p>
                  </a:txBody>
                  <a:tcPr marL="6507" marR="6507" marT="6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ja-JP" altLang="en-US" sz="1600" b="0" i="0" u="none" strike="noStrike">
                          <a:solidFill>
                            <a:srgbClr val="000000"/>
                          </a:solidFill>
                          <a:latin typeface="ＭＳ Ｐ明朝"/>
                        </a:rPr>
                        <a:t>支援をする家族がいない（拒否的、非協力的、天涯孤独）</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vMerge="1">
                  <a:txBody>
                    <a:bodyPr/>
                    <a:lstStyle/>
                    <a:p>
                      <a:endParaRPr kumimoji="1" lang="ja-JP" altLang="en-US"/>
                    </a:p>
                  </a:txBody>
                  <a:tcPr/>
                </a:tc>
                <a:tc>
                  <a:txBody>
                    <a:bodyPr/>
                    <a:lstStyle/>
                    <a:p>
                      <a:pPr algn="l" fontAlgn="ctr"/>
                      <a:r>
                        <a:rPr lang="ja-JP" altLang="en-US" sz="1600" b="0" i="0" u="none" strike="noStrike">
                          <a:solidFill>
                            <a:srgbClr val="000000"/>
                          </a:solidFill>
                          <a:latin typeface="ＭＳ Ｐ明朝"/>
                        </a:rPr>
                        <a:t>家族との間に軋轢や葛藤があり、ストレスになっている</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1</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59279">
                <a:tc>
                  <a:txBody>
                    <a:bodyPr/>
                    <a:lstStyle/>
                    <a:p>
                      <a:pPr algn="ctr" fontAlgn="ctr"/>
                      <a:r>
                        <a:rPr lang="en-US" sz="1600" b="0" i="0" u="none" strike="noStrike">
                          <a:solidFill>
                            <a:srgbClr val="000000"/>
                          </a:solidFill>
                          <a:latin typeface="ＭＳ Ｐ明朝"/>
                        </a:rPr>
                        <a:t>D</a:t>
                      </a:r>
                    </a:p>
                  </a:txBody>
                  <a:tcPr marL="6507" marR="6507" marT="6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ja-JP" altLang="en-US" sz="1600" b="0" i="0" u="none" strike="noStrike">
                          <a:solidFill>
                            <a:srgbClr val="000000"/>
                          </a:solidFill>
                          <a:latin typeface="ＭＳ Ｐ明朝"/>
                        </a:rPr>
                        <a:t>職場、隣人などの環境に大きなストレスがあり、専門家の支援が必要な状況にある</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a:solidFill>
                            <a:srgbClr val="000000"/>
                          </a:solidFill>
                          <a:latin typeface="ＭＳ Ｐ明朝"/>
                        </a:rPr>
                        <a:t>2</a:t>
                      </a:r>
                    </a:p>
                  </a:txBody>
                  <a:tcPr marL="6507" marR="6507" marT="6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altLang="ja-JP" sz="1600" b="0" i="0" u="none" strike="noStrike" dirty="0">
                          <a:solidFill>
                            <a:srgbClr val="000000"/>
                          </a:solidFill>
                          <a:latin typeface="ＭＳ Ｐ明朝"/>
                        </a:rPr>
                        <a:t>0</a:t>
                      </a:r>
                    </a:p>
                  </a:txBody>
                  <a:tcPr marL="6507" marR="6507" marT="65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pic>
        <p:nvPicPr>
          <p:cNvPr id="27652" name="Picture 4" descr="C:\Users\Emi Ikebuchi\AppData\Local\Microsoft\Windows\Temporary Internet Files\Content.IE5\GLOK2BEC\MC900334250[1].wmf"/>
          <p:cNvPicPr>
            <a:picLocks noChangeAspect="1" noChangeArrowheads="1"/>
          </p:cNvPicPr>
          <p:nvPr/>
        </p:nvPicPr>
        <p:blipFill>
          <a:blip r:embed="rId2" cstate="print"/>
          <a:srcRect/>
          <a:stretch>
            <a:fillRect/>
          </a:stretch>
        </p:blipFill>
        <p:spPr bwMode="auto">
          <a:xfrm>
            <a:off x="7092280" y="4509120"/>
            <a:ext cx="2051720" cy="2348880"/>
          </a:xfrm>
          <a:prstGeom prst="rect">
            <a:avLst/>
          </a:prstGeom>
          <a:noFill/>
        </p:spPr>
      </p:pic>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936104"/>
          </a:xfrm>
        </p:spPr>
        <p:txBody>
          <a:bodyPr/>
          <a:lstStyle/>
          <a:p>
            <a:r>
              <a:rPr kumimoji="1" lang="ja-JP" altLang="en-US" dirty="0" smtClean="0"/>
              <a:t>アウトリーチサービスの例</a:t>
            </a:r>
            <a:endParaRPr kumimoji="1" lang="ja-JP" altLang="en-US" dirty="0"/>
          </a:p>
        </p:txBody>
      </p:sp>
      <p:sp>
        <p:nvSpPr>
          <p:cNvPr id="3" name="コンテンツ プレースホルダー 2"/>
          <p:cNvSpPr>
            <a:spLocks noGrp="1"/>
          </p:cNvSpPr>
          <p:nvPr>
            <p:ph idx="1"/>
          </p:nvPr>
        </p:nvSpPr>
        <p:spPr>
          <a:xfrm>
            <a:off x="685800" y="1196752"/>
            <a:ext cx="7772400" cy="4899248"/>
          </a:xfrm>
        </p:spPr>
        <p:txBody>
          <a:bodyPr/>
          <a:lstStyle/>
          <a:p>
            <a:r>
              <a:rPr kumimoji="1" lang="ja-JP" altLang="en-US" dirty="0" smtClean="0"/>
              <a:t>なかなか外来に来れない統合失調症の</a:t>
            </a:r>
            <a:r>
              <a:rPr kumimoji="1" lang="en-US" altLang="ja-JP" dirty="0" smtClean="0"/>
              <a:t>20</a:t>
            </a:r>
            <a:r>
              <a:rPr kumimoji="1" lang="ja-JP" altLang="en-US" dirty="0" smtClean="0"/>
              <a:t>代女性のために、訪問しての関係づくり、家族を含めた心理教育、外出支援をサポート</a:t>
            </a:r>
            <a:endParaRPr kumimoji="1" lang="en-US" altLang="ja-JP" dirty="0" smtClean="0"/>
          </a:p>
          <a:p>
            <a:r>
              <a:rPr kumimoji="1" lang="ja-JP" altLang="en-US" dirty="0"/>
              <a:t>身体障害がある</a:t>
            </a:r>
            <a:r>
              <a:rPr kumimoji="1" lang="en-US" altLang="ja-JP" dirty="0"/>
              <a:t>40</a:t>
            </a:r>
            <a:r>
              <a:rPr kumimoji="1" lang="ja-JP" altLang="en-US" dirty="0" smtClean="0"/>
              <a:t>代男性。いろいろ</a:t>
            </a:r>
            <a:r>
              <a:rPr kumimoji="1" lang="ja-JP" altLang="en-US" dirty="0" err="1" smtClean="0"/>
              <a:t>な</a:t>
            </a:r>
            <a:r>
              <a:rPr kumimoji="1" lang="ja-JP" altLang="en-US" dirty="0" smtClean="0"/>
              <a:t>いきさつから会社を休むようになり、抑うつ状態となった。身体のケア・精神面での支え・福祉サービスの利用・雇用環境の調整など、多様なニーズがあったが、本人が現実を否認し、いろいろなサービスに全く結びつかなかった。</a:t>
            </a:r>
            <a:endParaRPr kumimoji="1" lang="ja-JP" altLang="en-US" dirty="0"/>
          </a:p>
        </p:txBody>
      </p:sp>
    </p:spTree>
    <p:extLst>
      <p:ext uri="{BB962C8B-B14F-4D97-AF65-F5344CB8AC3E}">
        <p14:creationId xmlns:p14="http://schemas.microsoft.com/office/powerpoint/2010/main" val="2717773581"/>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7918648" cy="1052736"/>
          </a:xfrm>
        </p:spPr>
        <p:txBody>
          <a:bodyPr/>
          <a:lstStyle/>
          <a:p>
            <a:r>
              <a:rPr kumimoji="1" lang="ja-JP" altLang="en-US" sz="4000" dirty="0" smtClean="0"/>
              <a:t>地域生活サポートチームの概要</a:t>
            </a:r>
            <a:endParaRPr kumimoji="1" lang="ja-JP" altLang="en-US" sz="4000" dirty="0"/>
          </a:p>
        </p:txBody>
      </p:sp>
      <p:sp>
        <p:nvSpPr>
          <p:cNvPr id="3" name="コンテンツ プレースホルダ 2"/>
          <p:cNvSpPr>
            <a:spLocks noGrp="1"/>
          </p:cNvSpPr>
          <p:nvPr>
            <p:ph idx="1"/>
          </p:nvPr>
        </p:nvSpPr>
        <p:spPr>
          <a:xfrm>
            <a:off x="685800" y="980728"/>
            <a:ext cx="7772400" cy="5115272"/>
          </a:xfrm>
        </p:spPr>
        <p:txBody>
          <a:bodyPr/>
          <a:lstStyle/>
          <a:p>
            <a:r>
              <a:rPr lang="ja-JP" altLang="en-US" dirty="0" smtClean="0"/>
              <a:t>アウトリーチ：</a:t>
            </a:r>
            <a:r>
              <a:rPr lang="ja-JP" altLang="ja-JP" dirty="0" smtClean="0"/>
              <a:t>チームリーダーが精神保健福祉士で、看護師</a:t>
            </a:r>
            <a:r>
              <a:rPr lang="en-US" altLang="ja-JP" dirty="0" smtClean="0"/>
              <a:t>1</a:t>
            </a:r>
            <a:r>
              <a:rPr lang="ja-JP" altLang="ja-JP" dirty="0" smtClean="0"/>
              <a:t>名、作業療法士</a:t>
            </a:r>
            <a:r>
              <a:rPr lang="en-US" altLang="ja-JP" dirty="0" smtClean="0"/>
              <a:t>1</a:t>
            </a:r>
            <a:r>
              <a:rPr lang="ja-JP" altLang="ja-JP" dirty="0" smtClean="0"/>
              <a:t>名、精神科医</a:t>
            </a:r>
            <a:r>
              <a:rPr lang="en-US" altLang="ja-JP" dirty="0" smtClean="0"/>
              <a:t>1</a:t>
            </a:r>
            <a:r>
              <a:rPr lang="ja-JP" altLang="ja-JP" dirty="0" smtClean="0"/>
              <a:t>名</a:t>
            </a:r>
            <a:r>
              <a:rPr lang="ja-JP" altLang="en-US" dirty="0" smtClean="0"/>
              <a:t>。</a:t>
            </a:r>
            <a:endParaRPr lang="en-US" altLang="ja-JP" dirty="0" smtClean="0"/>
          </a:p>
          <a:p>
            <a:r>
              <a:rPr kumimoji="1" lang="ja-JP" altLang="en-US" dirty="0"/>
              <a:t>就労支援チーム：作業療法士</a:t>
            </a:r>
            <a:r>
              <a:rPr kumimoji="1" lang="en-US" altLang="ja-JP" dirty="0"/>
              <a:t>3</a:t>
            </a:r>
            <a:r>
              <a:rPr kumimoji="1" lang="ja-JP" altLang="en-US" dirty="0"/>
              <a:t>名、医師</a:t>
            </a:r>
            <a:r>
              <a:rPr kumimoji="1" lang="en-US" altLang="ja-JP" dirty="0"/>
              <a:t>1</a:t>
            </a:r>
            <a:r>
              <a:rPr kumimoji="1" lang="ja-JP" altLang="en-US" dirty="0" smtClean="0"/>
              <a:t>名の</a:t>
            </a:r>
            <a:r>
              <a:rPr kumimoji="1" lang="ja-JP" altLang="en-US" dirty="0"/>
              <a:t>チーム。障碍者就業・生活支援センターなどの就労支援専門機関やハローワークと連携して、つなぎ目のない支援を目指す</a:t>
            </a:r>
            <a:r>
              <a:rPr kumimoji="1" lang="ja-JP" altLang="en-US" dirty="0" smtClean="0"/>
              <a:t>。</a:t>
            </a:r>
            <a:endParaRPr kumimoji="1" lang="en-US" altLang="ja-JP" dirty="0" smtClean="0"/>
          </a:p>
          <a:p>
            <a:r>
              <a:rPr kumimoji="1" lang="ja-JP" altLang="en-US" dirty="0"/>
              <a:t>両方</a:t>
            </a:r>
            <a:r>
              <a:rPr kumimoji="1" lang="ja-JP" altLang="en-US" dirty="0" smtClean="0"/>
              <a:t>の</a:t>
            </a:r>
            <a:r>
              <a:rPr kumimoji="1" lang="ja-JP" altLang="en-US" dirty="0"/>
              <a:t>チームスタッフ</a:t>
            </a:r>
            <a:r>
              <a:rPr kumimoji="1" lang="ja-JP" altLang="en-US" dirty="0" smtClean="0"/>
              <a:t>とも</a:t>
            </a:r>
            <a:endParaRPr kumimoji="1" lang="en-US" altLang="ja-JP" dirty="0" smtClean="0"/>
          </a:p>
          <a:p>
            <a:pPr marL="0" indent="0">
              <a:buNone/>
            </a:pPr>
            <a:r>
              <a:rPr kumimoji="1" lang="ja-JP" altLang="en-US" dirty="0"/>
              <a:t>　</a:t>
            </a:r>
            <a:r>
              <a:rPr kumimoji="1" lang="ja-JP" altLang="en-US" dirty="0" smtClean="0"/>
              <a:t>　デイケア</a:t>
            </a:r>
            <a:r>
              <a:rPr kumimoji="1" lang="ja-JP" altLang="en-US" dirty="0"/>
              <a:t>を兼務</a:t>
            </a:r>
            <a:endParaRPr kumimoji="1" lang="en-US" altLang="ja-JP" dirty="0"/>
          </a:p>
          <a:p>
            <a:endParaRPr lang="en-US" altLang="ja-JP" dirty="0" smtClean="0"/>
          </a:p>
          <a:p>
            <a:pPr marL="0" indent="0">
              <a:buNone/>
            </a:pPr>
            <a:endParaRPr kumimoji="1" lang="ja-JP" altLang="en-US" dirty="0"/>
          </a:p>
        </p:txBody>
      </p:sp>
      <p:pic>
        <p:nvPicPr>
          <p:cNvPr id="28674" name="Picture 2" descr="C:\Users\Emi Ikebuchi\AppData\Local\Microsoft\Windows\Temporary Internet Files\Content.IE5\FPQWDJFN\MC900334236[1].wmf"/>
          <p:cNvPicPr>
            <a:picLocks noChangeAspect="1" noChangeArrowheads="1"/>
          </p:cNvPicPr>
          <p:nvPr/>
        </p:nvPicPr>
        <p:blipFill>
          <a:blip r:embed="rId2" cstate="print"/>
          <a:srcRect/>
          <a:stretch>
            <a:fillRect/>
          </a:stretch>
        </p:blipFill>
        <p:spPr bwMode="auto">
          <a:xfrm>
            <a:off x="6084168" y="5085184"/>
            <a:ext cx="2808312" cy="1772816"/>
          </a:xfrm>
          <a:prstGeom prst="rect">
            <a:avLst/>
          </a:prstGeom>
          <a:noFill/>
        </p:spPr>
      </p:pic>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419944"/>
          </a:xfrm>
        </p:spPr>
        <p:txBody>
          <a:bodyPr/>
          <a:lstStyle/>
          <a:p>
            <a:r>
              <a:rPr kumimoji="1" lang="ja-JP" altLang="en-US" dirty="0" smtClean="0"/>
              <a:t>なぜアウトリーチサービスか</a:t>
            </a:r>
            <a:endParaRPr kumimoji="1" lang="ja-JP" altLang="en-US" dirty="0"/>
          </a:p>
        </p:txBody>
      </p:sp>
      <p:sp>
        <p:nvSpPr>
          <p:cNvPr id="3" name="コンテンツ プレースホルダー 2"/>
          <p:cNvSpPr>
            <a:spLocks noGrp="1"/>
          </p:cNvSpPr>
          <p:nvPr>
            <p:ph idx="1"/>
          </p:nvPr>
        </p:nvSpPr>
        <p:spPr>
          <a:xfrm>
            <a:off x="685800" y="1484784"/>
            <a:ext cx="7772400" cy="4611216"/>
          </a:xfrm>
        </p:spPr>
        <p:txBody>
          <a:bodyPr/>
          <a:lstStyle/>
          <a:p>
            <a:pPr marL="0" indent="0">
              <a:buNone/>
            </a:pPr>
            <a:r>
              <a:rPr kumimoji="1" lang="ja-JP" altLang="en-US" dirty="0" smtClean="0"/>
              <a:t>（１）通院を継続している人たちの社会生活</a:t>
            </a:r>
            <a:endParaRPr kumimoji="1" lang="en-US" altLang="ja-JP" dirty="0" smtClean="0"/>
          </a:p>
          <a:p>
            <a:pPr marL="0" indent="0">
              <a:buNone/>
            </a:pPr>
            <a:r>
              <a:rPr kumimoji="1" lang="ja-JP" altLang="en-US" dirty="0"/>
              <a:t>　</a:t>
            </a:r>
            <a:r>
              <a:rPr kumimoji="1" lang="ja-JP" altLang="en-US" dirty="0" smtClean="0"/>
              <a:t>　はまだまだ「貧しい」</a:t>
            </a:r>
            <a:endParaRPr kumimoji="1" lang="en-US" altLang="ja-JP" dirty="0" smtClean="0"/>
          </a:p>
          <a:p>
            <a:pPr marL="0" indent="0">
              <a:buNone/>
            </a:pPr>
            <a:r>
              <a:rPr kumimoji="1" lang="ja-JP" altLang="en-US" dirty="0" smtClean="0"/>
              <a:t>（２）外来に訪れる人の中には、医療・保健・　　</a:t>
            </a:r>
            <a:endParaRPr kumimoji="1" lang="en-US" altLang="ja-JP" dirty="0" smtClean="0"/>
          </a:p>
          <a:p>
            <a:pPr marL="0" indent="0">
              <a:buNone/>
            </a:pPr>
            <a:r>
              <a:rPr kumimoji="1" lang="ja-JP" altLang="en-US" dirty="0"/>
              <a:t>　</a:t>
            </a:r>
            <a:r>
              <a:rPr kumimoji="1" lang="ja-JP" altLang="en-US" dirty="0" smtClean="0"/>
              <a:t>　福祉の一体サービス（ワンストップショッピ　</a:t>
            </a:r>
            <a:endParaRPr kumimoji="1" lang="en-US" altLang="ja-JP" dirty="0" smtClean="0"/>
          </a:p>
          <a:p>
            <a:pPr marL="0" indent="0">
              <a:buNone/>
            </a:pPr>
            <a:r>
              <a:rPr kumimoji="1" lang="ja-JP" altLang="en-US" dirty="0"/>
              <a:t>　</a:t>
            </a:r>
            <a:r>
              <a:rPr kumimoji="1" lang="ja-JP" altLang="en-US" dirty="0" smtClean="0"/>
              <a:t>　ング）が必要な人が含まれている。</a:t>
            </a:r>
            <a:endParaRPr kumimoji="1" lang="en-US" altLang="ja-JP" dirty="0" smtClean="0"/>
          </a:p>
          <a:p>
            <a:pPr marL="0" indent="0">
              <a:buNone/>
            </a:pPr>
            <a:r>
              <a:rPr kumimoji="1" lang="ja-JP" altLang="en-US" dirty="0" smtClean="0"/>
              <a:t>（３）継続した</a:t>
            </a:r>
            <a:r>
              <a:rPr kumimoji="1" lang="ja-JP" altLang="en-US" dirty="0"/>
              <a:t>医療</a:t>
            </a:r>
            <a:r>
              <a:rPr kumimoji="1" lang="ja-JP" altLang="en-US" dirty="0" smtClean="0"/>
              <a:t>が必要にもかかわらず、</a:t>
            </a:r>
            <a:endParaRPr kumimoji="1" lang="en-US" altLang="ja-JP" dirty="0" smtClean="0"/>
          </a:p>
          <a:p>
            <a:pPr marL="0" indent="0">
              <a:buNone/>
            </a:pPr>
            <a:r>
              <a:rPr kumimoji="1" lang="ja-JP" altLang="en-US" dirty="0"/>
              <a:t>　</a:t>
            </a:r>
            <a:r>
              <a:rPr kumimoji="1" lang="ja-JP" altLang="en-US" dirty="0" smtClean="0"/>
              <a:t>　つながらない人が結構多い。</a:t>
            </a:r>
            <a:endParaRPr kumimoji="1" lang="en-US" altLang="ja-JP" dirty="0" smtClean="0"/>
          </a:p>
          <a:p>
            <a:pPr marL="0" indent="0">
              <a:buNone/>
            </a:pPr>
            <a:r>
              <a:rPr kumimoji="1" lang="ja-JP" altLang="en-US" dirty="0" smtClean="0"/>
              <a:t>　⇒（関係性を作ってつなぐという意味での）　</a:t>
            </a:r>
            <a:endParaRPr kumimoji="1" lang="en-US" altLang="ja-JP" dirty="0" smtClean="0"/>
          </a:p>
          <a:p>
            <a:pPr marL="0" indent="0">
              <a:buNone/>
            </a:pPr>
            <a:r>
              <a:rPr kumimoji="1" lang="ja-JP" altLang="en-US" dirty="0"/>
              <a:t>　</a:t>
            </a:r>
            <a:r>
              <a:rPr kumimoji="1" lang="ja-JP" altLang="en-US" dirty="0" smtClean="0"/>
              <a:t>　　　アウトリーチサービスが必要</a:t>
            </a:r>
            <a:endParaRPr kumimoji="1" lang="ja-JP" altLang="en-US" dirty="0"/>
          </a:p>
        </p:txBody>
      </p:sp>
    </p:spTree>
    <p:extLst>
      <p:ext uri="{BB962C8B-B14F-4D97-AF65-F5344CB8AC3E}">
        <p14:creationId xmlns:p14="http://schemas.microsoft.com/office/powerpoint/2010/main" val="710767528"/>
      </p:ext>
    </p:extLst>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371128"/>
          </a:xfrm>
        </p:spPr>
        <p:txBody>
          <a:bodyPr/>
          <a:lstStyle/>
          <a:p>
            <a:r>
              <a:rPr kumimoji="1" lang="ja-JP" altLang="en-US" dirty="0" smtClean="0"/>
              <a:t>就労支援のエビデンス</a:t>
            </a:r>
            <a:endParaRPr kumimoji="1" lang="ja-JP" altLang="en-US" dirty="0"/>
          </a:p>
        </p:txBody>
      </p:sp>
      <p:sp>
        <p:nvSpPr>
          <p:cNvPr id="3" name="コンテンツ プレースホルダー 2"/>
          <p:cNvSpPr>
            <a:spLocks noGrp="1"/>
          </p:cNvSpPr>
          <p:nvPr>
            <p:ph idx="1"/>
          </p:nvPr>
        </p:nvSpPr>
        <p:spPr>
          <a:xfrm>
            <a:off x="685800" y="1196752"/>
            <a:ext cx="7918648" cy="4899248"/>
          </a:xfrm>
        </p:spPr>
        <p:txBody>
          <a:bodyPr/>
          <a:lstStyle/>
          <a:p>
            <a:r>
              <a:rPr lang="en-US" altLang="ja-JP" sz="2000" dirty="0" err="1" smtClean="0">
                <a:solidFill>
                  <a:srgbClr val="FFFF00"/>
                </a:solidFill>
              </a:rPr>
              <a:t>Crowther</a:t>
            </a:r>
            <a:r>
              <a:rPr lang="ja-JP" altLang="ja-JP" sz="2000" dirty="0" smtClean="0">
                <a:solidFill>
                  <a:srgbClr val="FFFF00"/>
                </a:solidFill>
              </a:rPr>
              <a:t>ら</a:t>
            </a:r>
            <a:r>
              <a:rPr lang="ja-JP" altLang="en-US" sz="2000" dirty="0" smtClean="0">
                <a:solidFill>
                  <a:srgbClr val="FFFF00"/>
                </a:solidFill>
              </a:rPr>
              <a:t>（</a:t>
            </a:r>
            <a:r>
              <a:rPr lang="en-US" altLang="ja-JP" sz="2000" dirty="0" smtClean="0">
                <a:solidFill>
                  <a:srgbClr val="FFFF00"/>
                </a:solidFill>
              </a:rPr>
              <a:t>2001</a:t>
            </a:r>
            <a:r>
              <a:rPr lang="ja-JP" altLang="en-US" sz="2000" dirty="0" smtClean="0">
                <a:solidFill>
                  <a:srgbClr val="FFFF00"/>
                </a:solidFill>
              </a:rPr>
              <a:t>）</a:t>
            </a:r>
            <a:r>
              <a:rPr lang="ja-JP" altLang="en-US" sz="2000" dirty="0" smtClean="0"/>
              <a:t>：</a:t>
            </a:r>
            <a:r>
              <a:rPr lang="ja-JP" altLang="ja-JP" sz="2000" dirty="0" smtClean="0"/>
              <a:t>米国</a:t>
            </a:r>
            <a:r>
              <a:rPr lang="ja-JP" altLang="ja-JP" sz="2000" dirty="0"/>
              <a:t>で行われた無作為割付統制試験（</a:t>
            </a:r>
            <a:r>
              <a:rPr lang="en-US" altLang="ja-JP" sz="2000" dirty="0"/>
              <a:t>RCT</a:t>
            </a:r>
            <a:r>
              <a:rPr lang="ja-JP" altLang="ja-JP" sz="2000" dirty="0"/>
              <a:t>）による</a:t>
            </a:r>
            <a:r>
              <a:rPr lang="en-US" altLang="ja-JP" sz="2000" dirty="0"/>
              <a:t>11</a:t>
            </a:r>
            <a:r>
              <a:rPr lang="ja-JP" altLang="ja-JP" sz="2000" dirty="0"/>
              <a:t>研究（合計</a:t>
            </a:r>
            <a:r>
              <a:rPr lang="en-US" altLang="ja-JP" sz="2000" dirty="0"/>
              <a:t>1,944</a:t>
            </a:r>
            <a:r>
              <a:rPr lang="ja-JP" altLang="ja-JP" sz="2000" dirty="0"/>
              <a:t>ケース</a:t>
            </a:r>
            <a:r>
              <a:rPr lang="ja-JP" altLang="ja-JP" sz="2000" dirty="0" smtClean="0"/>
              <a:t>）</a:t>
            </a:r>
            <a:r>
              <a:rPr lang="ja-JP" altLang="en-US" sz="2000" dirty="0" smtClean="0"/>
              <a:t>。</a:t>
            </a:r>
            <a:endParaRPr lang="en-US" altLang="ja-JP" sz="2000" dirty="0" smtClean="0"/>
          </a:p>
          <a:p>
            <a:pPr marL="0" indent="0">
              <a:buNone/>
            </a:pPr>
            <a:r>
              <a:rPr lang="ja-JP" altLang="en-US" sz="2000" dirty="0"/>
              <a:t>　</a:t>
            </a:r>
            <a:r>
              <a:rPr lang="ja-JP" altLang="en-US" sz="2000" dirty="0" smtClean="0"/>
              <a:t>　</a:t>
            </a:r>
            <a:r>
              <a:rPr lang="ja-JP" altLang="ja-JP" sz="2000" dirty="0" smtClean="0"/>
              <a:t>重度</a:t>
            </a:r>
            <a:r>
              <a:rPr lang="ja-JP" altLang="ja-JP" sz="2000" dirty="0"/>
              <a:t>の精神障害を対象とする援助つき雇用では</a:t>
            </a:r>
            <a:r>
              <a:rPr lang="ja-JP" altLang="ja-JP" sz="2000" dirty="0" smtClean="0"/>
              <a:t>、一般</a:t>
            </a:r>
            <a:r>
              <a:rPr lang="ja-JP" altLang="ja-JP" sz="2000" dirty="0"/>
              <a:t>就労に</a:t>
            </a:r>
            <a:r>
              <a:rPr lang="ja-JP" altLang="ja-JP" sz="2000" dirty="0" smtClean="0"/>
              <a:t>いたる</a:t>
            </a:r>
            <a:r>
              <a:rPr lang="ja-JP" altLang="en-US" sz="2000" dirty="0" smtClean="0"/>
              <a:t>　</a:t>
            </a:r>
            <a:endParaRPr lang="en-US" altLang="ja-JP" sz="2000" dirty="0" smtClean="0"/>
          </a:p>
          <a:p>
            <a:pPr marL="0" indent="0">
              <a:buNone/>
            </a:pPr>
            <a:r>
              <a:rPr lang="ja-JP" altLang="en-US" sz="2000" dirty="0"/>
              <a:t>　</a:t>
            </a:r>
            <a:r>
              <a:rPr lang="ja-JP" altLang="en-US" sz="2000" dirty="0" smtClean="0"/>
              <a:t>　</a:t>
            </a:r>
            <a:r>
              <a:rPr lang="ja-JP" altLang="ja-JP" sz="2000" dirty="0" smtClean="0"/>
              <a:t>率が援助</a:t>
            </a:r>
            <a:r>
              <a:rPr lang="ja-JP" altLang="ja-JP" sz="2000" dirty="0"/>
              <a:t>開始４ヶ月から１８ヶ月までのいずれの時点でも</a:t>
            </a:r>
            <a:r>
              <a:rPr lang="ja-JP" altLang="ja-JP" sz="2000" dirty="0" smtClean="0"/>
              <a:t>高かった</a:t>
            </a:r>
            <a:r>
              <a:rPr lang="ja-JP" altLang="en-US" sz="2000" dirty="0" smtClean="0"/>
              <a:t>　　</a:t>
            </a:r>
            <a:endParaRPr lang="en-US" altLang="ja-JP" sz="2000" dirty="0" smtClean="0"/>
          </a:p>
          <a:p>
            <a:pPr marL="0" indent="0">
              <a:buNone/>
            </a:pPr>
            <a:r>
              <a:rPr lang="ja-JP" altLang="en-US" sz="2000" dirty="0"/>
              <a:t>　</a:t>
            </a:r>
            <a:r>
              <a:rPr lang="ja-JP" altLang="en-US" sz="2000" dirty="0" smtClean="0"/>
              <a:t>　</a:t>
            </a:r>
            <a:r>
              <a:rPr lang="ja-JP" altLang="ja-JP" sz="2000" dirty="0" smtClean="0"/>
              <a:t>（</a:t>
            </a:r>
            <a:r>
              <a:rPr lang="ja-JP" altLang="ja-JP" sz="2000" dirty="0" smtClean="0">
                <a:solidFill>
                  <a:srgbClr val="FFFF00"/>
                </a:solidFill>
              </a:rPr>
              <a:t>援助開始</a:t>
            </a:r>
            <a:r>
              <a:rPr lang="ja-JP" altLang="ja-JP" sz="2000" dirty="0">
                <a:solidFill>
                  <a:srgbClr val="FFFF00"/>
                </a:solidFill>
              </a:rPr>
              <a:t>１２ヶ月での時点でそれぞれ</a:t>
            </a:r>
            <a:r>
              <a:rPr lang="en-US" altLang="ja-JP" sz="2000" dirty="0">
                <a:solidFill>
                  <a:srgbClr val="FFFF00"/>
                </a:solidFill>
              </a:rPr>
              <a:t>34%</a:t>
            </a:r>
            <a:r>
              <a:rPr lang="ja-JP" altLang="ja-JP" sz="2000" dirty="0" err="1">
                <a:solidFill>
                  <a:srgbClr val="FFFF00"/>
                </a:solidFill>
              </a:rPr>
              <a:t>、</a:t>
            </a:r>
            <a:r>
              <a:rPr lang="en-US" altLang="ja-JP" sz="2000" dirty="0">
                <a:solidFill>
                  <a:srgbClr val="FFFF00"/>
                </a:solidFill>
              </a:rPr>
              <a:t>12%</a:t>
            </a:r>
            <a:r>
              <a:rPr lang="ja-JP" altLang="ja-JP" sz="2000" dirty="0"/>
              <a:t>）。また賃金や</a:t>
            </a:r>
            <a:r>
              <a:rPr lang="ja-JP" altLang="ja-JP" sz="2000" dirty="0" smtClean="0"/>
              <a:t>就労</a:t>
            </a:r>
            <a:r>
              <a:rPr lang="ja-JP" altLang="en-US" sz="2000" dirty="0" smtClean="0"/>
              <a:t>　</a:t>
            </a:r>
            <a:endParaRPr lang="en-US" altLang="ja-JP" sz="2000" dirty="0" smtClean="0"/>
          </a:p>
          <a:p>
            <a:pPr marL="0" indent="0">
              <a:buNone/>
            </a:pPr>
            <a:r>
              <a:rPr lang="ja-JP" altLang="en-US" sz="2000" dirty="0"/>
              <a:t>　</a:t>
            </a:r>
            <a:r>
              <a:rPr lang="ja-JP" altLang="en-US" sz="2000" dirty="0" smtClean="0"/>
              <a:t>　</a:t>
            </a:r>
            <a:r>
              <a:rPr lang="ja-JP" altLang="ja-JP" sz="2000" dirty="0" smtClean="0"/>
              <a:t>時間</a:t>
            </a:r>
            <a:r>
              <a:rPr lang="ja-JP" altLang="ja-JP" sz="2000" dirty="0"/>
              <a:t>も有意に多かった</a:t>
            </a:r>
            <a:r>
              <a:rPr lang="ja-JP" altLang="ja-JP" sz="2000" dirty="0" smtClean="0"/>
              <a:t>。</a:t>
            </a:r>
            <a:endParaRPr lang="ja-JP" altLang="ja-JP" sz="2000" dirty="0"/>
          </a:p>
          <a:p>
            <a:r>
              <a:rPr lang="en-US" altLang="ja-JP" sz="2000" dirty="0" smtClean="0">
                <a:solidFill>
                  <a:srgbClr val="FFFF00"/>
                </a:solidFill>
              </a:rPr>
              <a:t>Lehman</a:t>
            </a:r>
            <a:r>
              <a:rPr lang="ja-JP" altLang="ja-JP" sz="2000" dirty="0" smtClean="0">
                <a:solidFill>
                  <a:srgbClr val="FFFF00"/>
                </a:solidFill>
              </a:rPr>
              <a:t>ら</a:t>
            </a:r>
            <a:r>
              <a:rPr lang="ja-JP" altLang="en-US" sz="2000" dirty="0" smtClean="0">
                <a:solidFill>
                  <a:srgbClr val="FFFF00"/>
                </a:solidFill>
              </a:rPr>
              <a:t>（</a:t>
            </a:r>
            <a:r>
              <a:rPr lang="en-US" altLang="ja-JP" sz="2000" dirty="0" smtClean="0">
                <a:solidFill>
                  <a:srgbClr val="FFFF00"/>
                </a:solidFill>
              </a:rPr>
              <a:t>2002</a:t>
            </a:r>
            <a:r>
              <a:rPr lang="ja-JP" altLang="en-US" sz="2000" dirty="0" smtClean="0">
                <a:solidFill>
                  <a:srgbClr val="FFFF00"/>
                </a:solidFill>
              </a:rPr>
              <a:t>）</a:t>
            </a:r>
            <a:r>
              <a:rPr lang="ja-JP" altLang="en-US" sz="2000" dirty="0" smtClean="0"/>
              <a:t>：</a:t>
            </a:r>
            <a:r>
              <a:rPr lang="en-US" altLang="ja-JP" sz="2000" dirty="0" smtClean="0"/>
              <a:t>219</a:t>
            </a:r>
            <a:r>
              <a:rPr lang="ja-JP" altLang="ja-JP" sz="2000" dirty="0"/>
              <a:t>名の重い精神障害の人たちを無作為に</a:t>
            </a:r>
            <a:r>
              <a:rPr lang="en-US" altLang="ja-JP" sz="2000" dirty="0"/>
              <a:t>IPS</a:t>
            </a:r>
            <a:r>
              <a:rPr lang="ja-JP" altLang="ja-JP" sz="2000" dirty="0"/>
              <a:t>もしくは</a:t>
            </a:r>
            <a:r>
              <a:rPr lang="ja-JP" altLang="ja-JP" sz="2000" dirty="0" smtClean="0"/>
              <a:t>リハビリテーションプログラムに</a:t>
            </a:r>
            <a:r>
              <a:rPr lang="ja-JP" altLang="ja-JP" sz="2000" dirty="0"/>
              <a:t>割り付けて</a:t>
            </a:r>
            <a:r>
              <a:rPr lang="en-US" altLang="ja-JP" sz="2000" dirty="0"/>
              <a:t>2</a:t>
            </a:r>
            <a:r>
              <a:rPr lang="ja-JP" altLang="ja-JP" sz="2000" dirty="0"/>
              <a:t>年間</a:t>
            </a:r>
            <a:r>
              <a:rPr lang="ja-JP" altLang="ja-JP" sz="2000" dirty="0" smtClean="0"/>
              <a:t>追跡</a:t>
            </a:r>
            <a:r>
              <a:rPr lang="ja-JP" altLang="en-US" sz="2000" dirty="0" smtClean="0"/>
              <a:t>。</a:t>
            </a:r>
            <a:endParaRPr lang="en-US" altLang="ja-JP" sz="2000" dirty="0" smtClean="0"/>
          </a:p>
          <a:p>
            <a:pPr marL="0" indent="0">
              <a:buNone/>
            </a:pPr>
            <a:r>
              <a:rPr lang="ja-JP" altLang="en-US" sz="2000" dirty="0"/>
              <a:t>　</a:t>
            </a:r>
            <a:r>
              <a:rPr lang="ja-JP" altLang="en-US" sz="2000" dirty="0" smtClean="0"/>
              <a:t>　</a:t>
            </a:r>
            <a:r>
              <a:rPr lang="ja-JP" altLang="ja-JP" sz="2000" dirty="0" smtClean="0"/>
              <a:t>何ら</a:t>
            </a:r>
            <a:r>
              <a:rPr lang="ja-JP" altLang="ja-JP" sz="2000" dirty="0"/>
              <a:t>かの仕事に就いた人の割合は</a:t>
            </a:r>
            <a:r>
              <a:rPr lang="en-US" altLang="ja-JP" sz="2000" dirty="0"/>
              <a:t>42%</a:t>
            </a:r>
            <a:r>
              <a:rPr lang="ja-JP" altLang="ja-JP" sz="2000" dirty="0"/>
              <a:t>対</a:t>
            </a:r>
            <a:r>
              <a:rPr lang="en-US" altLang="ja-JP" sz="2000" dirty="0"/>
              <a:t>11</a:t>
            </a:r>
            <a:r>
              <a:rPr lang="ja-JP" altLang="ja-JP" sz="2000" dirty="0"/>
              <a:t>％と</a:t>
            </a:r>
            <a:r>
              <a:rPr lang="ja-JP" altLang="ja-JP" sz="2000" dirty="0" smtClean="0"/>
              <a:t>有意差</a:t>
            </a:r>
            <a:r>
              <a:rPr lang="ja-JP" altLang="en-US" sz="2000" dirty="0" smtClean="0"/>
              <a:t>。</a:t>
            </a:r>
            <a:endParaRPr lang="en-US" altLang="ja-JP" sz="2000" dirty="0" smtClean="0"/>
          </a:p>
          <a:p>
            <a:pPr marL="0" indent="0">
              <a:buNone/>
            </a:pPr>
            <a:r>
              <a:rPr lang="ja-JP" altLang="en-US" sz="2000" dirty="0"/>
              <a:t>　</a:t>
            </a:r>
            <a:r>
              <a:rPr lang="ja-JP" altLang="en-US" sz="2000" dirty="0" smtClean="0"/>
              <a:t>　</a:t>
            </a:r>
            <a:r>
              <a:rPr lang="ja-JP" altLang="ja-JP" sz="2000" dirty="0" smtClean="0"/>
              <a:t>ついた</a:t>
            </a:r>
            <a:r>
              <a:rPr lang="ja-JP" altLang="ja-JP" sz="2000" dirty="0"/>
              <a:t>仕事の数や収入などに</a:t>
            </a:r>
            <a:r>
              <a:rPr lang="ja-JP" altLang="ja-JP" sz="2000" dirty="0" smtClean="0"/>
              <a:t>両群で</a:t>
            </a:r>
            <a:r>
              <a:rPr lang="ja-JP" altLang="ja-JP" sz="2000" dirty="0"/>
              <a:t>差がなく（</a:t>
            </a:r>
            <a:r>
              <a:rPr lang="ja-JP" altLang="ja-JP" sz="2000" dirty="0">
                <a:solidFill>
                  <a:srgbClr val="FFFF00"/>
                </a:solidFill>
              </a:rPr>
              <a:t>時給</a:t>
            </a:r>
            <a:r>
              <a:rPr lang="en-US" altLang="ja-JP" sz="2000" dirty="0">
                <a:solidFill>
                  <a:srgbClr val="FFFF00"/>
                </a:solidFill>
              </a:rPr>
              <a:t>5.1</a:t>
            </a:r>
            <a:r>
              <a:rPr lang="ja-JP" altLang="ja-JP" sz="2000" dirty="0">
                <a:solidFill>
                  <a:srgbClr val="FFFF00"/>
                </a:solidFill>
              </a:rPr>
              <a:t>ドル対</a:t>
            </a:r>
            <a:r>
              <a:rPr lang="en-US" altLang="ja-JP" sz="2000" dirty="0">
                <a:solidFill>
                  <a:srgbClr val="FFFF00"/>
                </a:solidFill>
              </a:rPr>
              <a:t>5.3</a:t>
            </a:r>
            <a:r>
              <a:rPr lang="ja-JP" altLang="ja-JP" sz="2000" dirty="0">
                <a:solidFill>
                  <a:srgbClr val="FFFF00"/>
                </a:solidFill>
              </a:rPr>
              <a:t>ドル</a:t>
            </a:r>
            <a:r>
              <a:rPr lang="ja-JP" altLang="ja-JP" sz="2000" dirty="0"/>
              <a:t>）</a:t>
            </a:r>
            <a:r>
              <a:rPr lang="ja-JP" altLang="ja-JP" sz="2000" dirty="0" smtClean="0"/>
              <a:t>、</a:t>
            </a:r>
            <a:endParaRPr lang="en-US" altLang="ja-JP" sz="2000" dirty="0" smtClean="0"/>
          </a:p>
          <a:p>
            <a:pPr marL="0" indent="0">
              <a:buNone/>
            </a:pPr>
            <a:r>
              <a:rPr lang="ja-JP" altLang="en-US" sz="2000" dirty="0"/>
              <a:t>　</a:t>
            </a:r>
            <a:r>
              <a:rPr lang="ja-JP" altLang="en-US" sz="2000" dirty="0" smtClean="0"/>
              <a:t>　</a:t>
            </a:r>
            <a:r>
              <a:rPr lang="ja-JP" altLang="ja-JP" sz="2000" dirty="0" smtClean="0"/>
              <a:t>働いて</a:t>
            </a:r>
            <a:r>
              <a:rPr lang="ja-JP" altLang="ja-JP" sz="2000" dirty="0"/>
              <a:t>いる時間にも差がなく</a:t>
            </a:r>
            <a:r>
              <a:rPr lang="ja-JP" altLang="ja-JP" sz="2000" dirty="0" smtClean="0"/>
              <a:t>、仕事</a:t>
            </a:r>
            <a:r>
              <a:rPr lang="ja-JP" altLang="ja-JP" sz="2000" dirty="0"/>
              <a:t>を維持できる期間には差異が</a:t>
            </a:r>
            <a:r>
              <a:rPr lang="ja-JP" altLang="ja-JP" sz="2000" dirty="0" smtClean="0"/>
              <a:t>な</a:t>
            </a:r>
            <a:r>
              <a:rPr lang="ja-JP" altLang="en-US" sz="2000" dirty="0" smtClean="0"/>
              <a:t>い</a:t>
            </a:r>
            <a:endParaRPr lang="en-US" altLang="ja-JP" sz="2000" dirty="0" smtClean="0"/>
          </a:p>
          <a:p>
            <a:pPr marL="0" indent="0">
              <a:buNone/>
            </a:pPr>
            <a:r>
              <a:rPr lang="ja-JP" altLang="en-US" sz="2000" dirty="0"/>
              <a:t>　</a:t>
            </a:r>
            <a:r>
              <a:rPr lang="ja-JP" altLang="en-US" sz="2000" dirty="0" smtClean="0"/>
              <a:t>　</a:t>
            </a:r>
            <a:r>
              <a:rPr lang="ja-JP" altLang="ja-JP" sz="2000" dirty="0" smtClean="0"/>
              <a:t>（</a:t>
            </a:r>
            <a:r>
              <a:rPr lang="en-US" altLang="ja-JP" sz="2000" dirty="0">
                <a:solidFill>
                  <a:srgbClr val="FFFF00"/>
                </a:solidFill>
              </a:rPr>
              <a:t>14</a:t>
            </a:r>
            <a:r>
              <a:rPr lang="ja-JP" altLang="ja-JP" sz="2000" dirty="0">
                <a:solidFill>
                  <a:srgbClr val="FFFF00"/>
                </a:solidFill>
              </a:rPr>
              <a:t>週対</a:t>
            </a:r>
            <a:r>
              <a:rPr lang="en-US" altLang="ja-JP" sz="2000" dirty="0">
                <a:solidFill>
                  <a:srgbClr val="FFFF00"/>
                </a:solidFill>
              </a:rPr>
              <a:t>15</a:t>
            </a:r>
            <a:r>
              <a:rPr lang="ja-JP" altLang="ja-JP" sz="2000" dirty="0">
                <a:solidFill>
                  <a:srgbClr val="FFFF00"/>
                </a:solidFill>
              </a:rPr>
              <a:t>週</a:t>
            </a:r>
            <a:r>
              <a:rPr lang="ja-JP" altLang="ja-JP" sz="2000" dirty="0" smtClean="0"/>
              <a:t>）。</a:t>
            </a:r>
            <a:endParaRPr kumimoji="1" lang="ja-JP" altLang="en-US" sz="2000" dirty="0"/>
          </a:p>
        </p:txBody>
      </p:sp>
    </p:spTree>
    <p:extLst>
      <p:ext uri="{BB962C8B-B14F-4D97-AF65-F5344CB8AC3E}">
        <p14:creationId xmlns:p14="http://schemas.microsoft.com/office/powerpoint/2010/main" val="482204355"/>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7990656" cy="864096"/>
          </a:xfrm>
        </p:spPr>
        <p:txBody>
          <a:bodyPr/>
          <a:lstStyle/>
          <a:p>
            <a:r>
              <a:rPr kumimoji="1" lang="ja-JP" altLang="en-US" sz="4000" dirty="0" smtClean="0"/>
              <a:t>これまでの知見によって明らかになった有効な就労支援とは</a:t>
            </a:r>
            <a:endParaRPr kumimoji="1" lang="ja-JP" altLang="en-US" sz="4000" dirty="0"/>
          </a:p>
        </p:txBody>
      </p:sp>
      <p:sp>
        <p:nvSpPr>
          <p:cNvPr id="3" name="コンテンツ プレースホルダー 2"/>
          <p:cNvSpPr>
            <a:spLocks noGrp="1"/>
          </p:cNvSpPr>
          <p:nvPr>
            <p:ph idx="1"/>
          </p:nvPr>
        </p:nvSpPr>
        <p:spPr>
          <a:xfrm>
            <a:off x="685800" y="1340768"/>
            <a:ext cx="7772400" cy="4755232"/>
          </a:xfrm>
        </p:spPr>
        <p:txBody>
          <a:bodyPr/>
          <a:lstStyle/>
          <a:p>
            <a:r>
              <a:rPr kumimoji="1" lang="en-US" altLang="ja-JP" sz="2400" dirty="0" smtClean="0"/>
              <a:t>Cook</a:t>
            </a:r>
            <a:r>
              <a:rPr kumimoji="1" lang="ja-JP" altLang="en-US" sz="2400" dirty="0" err="1" smtClean="0"/>
              <a:t>らの</a:t>
            </a:r>
            <a:r>
              <a:rPr kumimoji="1" lang="ja-JP" altLang="en-US" sz="2400" dirty="0" smtClean="0"/>
              <a:t>研究（</a:t>
            </a:r>
            <a:r>
              <a:rPr kumimoji="1" lang="en-US" altLang="ja-JP" sz="2400" dirty="0" smtClean="0"/>
              <a:t>2005</a:t>
            </a:r>
            <a:r>
              <a:rPr kumimoji="1" lang="ja-JP" altLang="en-US" sz="2400" dirty="0" smtClean="0"/>
              <a:t>）</a:t>
            </a:r>
            <a:r>
              <a:rPr kumimoji="1" lang="ja-JP" altLang="en-US" sz="2400" dirty="0"/>
              <a:t>：</a:t>
            </a:r>
            <a:r>
              <a:rPr lang="ja-JP" altLang="ja-JP" sz="2400" dirty="0" smtClean="0"/>
              <a:t>米国</a:t>
            </a:r>
            <a:r>
              <a:rPr lang="ja-JP" altLang="ja-JP" sz="2400" dirty="0"/>
              <a:t>の</a:t>
            </a:r>
            <a:r>
              <a:rPr lang="en-US" altLang="ja-JP" sz="2400" dirty="0"/>
              <a:t>7</a:t>
            </a:r>
            <a:r>
              <a:rPr lang="ja-JP" altLang="ja-JP" sz="2400" dirty="0"/>
              <a:t>施設の共同</a:t>
            </a:r>
            <a:r>
              <a:rPr lang="ja-JP" altLang="ja-JP" sz="2400" dirty="0" smtClean="0"/>
              <a:t>研究</a:t>
            </a:r>
            <a:r>
              <a:rPr lang="ja-JP" altLang="en-US" sz="2400" dirty="0" smtClean="0"/>
              <a:t>。</a:t>
            </a:r>
            <a:r>
              <a:rPr lang="ja-JP" altLang="ja-JP" sz="2400" dirty="0" smtClean="0"/>
              <a:t>福祉</a:t>
            </a:r>
            <a:r>
              <a:rPr lang="ja-JP" altLang="ja-JP" sz="2400" dirty="0"/>
              <a:t>・就労・医療の統合の基準として、以下の</a:t>
            </a:r>
            <a:r>
              <a:rPr lang="en-US" altLang="ja-JP" sz="2400" dirty="0"/>
              <a:t>4</a:t>
            </a:r>
            <a:r>
              <a:rPr lang="ja-JP" altLang="ja-JP" sz="2400" dirty="0"/>
              <a:t>条件を用いた。</a:t>
            </a:r>
          </a:p>
          <a:p>
            <a:pPr marL="0" indent="0" latinLnBrk="1">
              <a:buNone/>
            </a:pPr>
            <a:r>
              <a:rPr lang="ja-JP" altLang="en-US" sz="2000" dirty="0" smtClean="0"/>
              <a:t>　　　１）</a:t>
            </a:r>
            <a:r>
              <a:rPr lang="ja-JP" altLang="ja-JP" sz="2000" dirty="0" smtClean="0"/>
              <a:t>多職種</a:t>
            </a:r>
            <a:r>
              <a:rPr lang="ja-JP" altLang="ja-JP" sz="2000" dirty="0"/>
              <a:t>チーム（週</a:t>
            </a:r>
            <a:r>
              <a:rPr lang="en-US" altLang="ja-JP" sz="2000" dirty="0"/>
              <a:t>3</a:t>
            </a:r>
            <a:r>
              <a:rPr lang="ja-JP" altLang="ja-JP" sz="2000" dirty="0"/>
              <a:t>回以上顔を合わせる）により精神医療と</a:t>
            </a:r>
            <a:r>
              <a:rPr lang="ja-JP" altLang="ja-JP" sz="2000" dirty="0" smtClean="0"/>
              <a:t>就労</a:t>
            </a:r>
            <a:r>
              <a:rPr lang="ja-JP" altLang="en-US" sz="2000" dirty="0" smtClean="0"/>
              <a:t>　</a:t>
            </a:r>
            <a:endParaRPr lang="en-US" altLang="ja-JP" sz="2000" dirty="0" smtClean="0"/>
          </a:p>
          <a:p>
            <a:pPr marL="0" indent="0" latinLnBrk="1">
              <a:buNone/>
            </a:pPr>
            <a:r>
              <a:rPr lang="ja-JP" altLang="en-US" sz="2000" dirty="0"/>
              <a:t>　</a:t>
            </a:r>
            <a:r>
              <a:rPr lang="ja-JP" altLang="en-US" sz="2000" dirty="0" smtClean="0"/>
              <a:t>　　　　</a:t>
            </a:r>
            <a:r>
              <a:rPr lang="ja-JP" altLang="ja-JP" sz="2000" dirty="0" smtClean="0"/>
              <a:t>支援</a:t>
            </a:r>
            <a:r>
              <a:rPr lang="ja-JP" altLang="ja-JP" sz="2000" dirty="0"/>
              <a:t>サービスが行われる</a:t>
            </a:r>
          </a:p>
          <a:p>
            <a:pPr marL="0" indent="0" latinLnBrk="1">
              <a:buNone/>
            </a:pPr>
            <a:r>
              <a:rPr lang="ja-JP" altLang="en-US" sz="2000" dirty="0" smtClean="0"/>
              <a:t>　　　２）</a:t>
            </a:r>
            <a:r>
              <a:rPr lang="ja-JP" altLang="ja-JP" sz="2000" dirty="0" smtClean="0"/>
              <a:t>サービス</a:t>
            </a:r>
            <a:r>
              <a:rPr lang="ja-JP" altLang="ja-JP" sz="2000" dirty="0"/>
              <a:t>は同じ場所で勤務するスタッフにより提供される</a:t>
            </a:r>
          </a:p>
          <a:p>
            <a:pPr marL="0" indent="0" latinLnBrk="1">
              <a:buNone/>
            </a:pPr>
            <a:r>
              <a:rPr lang="ja-JP" altLang="en-US" sz="2000" dirty="0" smtClean="0"/>
              <a:t>　　　３）</a:t>
            </a:r>
            <a:r>
              <a:rPr lang="ja-JP" altLang="ja-JP" sz="2000" dirty="0" smtClean="0"/>
              <a:t>サービス</a:t>
            </a:r>
            <a:r>
              <a:rPr lang="ja-JP" altLang="ja-JP" sz="2000" dirty="0"/>
              <a:t>は同じ機関に所属するスタッフにより提供される</a:t>
            </a:r>
          </a:p>
          <a:p>
            <a:pPr marL="0" indent="0" latinLnBrk="1">
              <a:buNone/>
            </a:pPr>
            <a:r>
              <a:rPr lang="ja-JP" altLang="en-US" sz="2000" dirty="0" smtClean="0"/>
              <a:t>　　　４）</a:t>
            </a:r>
            <a:r>
              <a:rPr lang="ja-JP" altLang="ja-JP" sz="2000" dirty="0" smtClean="0"/>
              <a:t>サービス</a:t>
            </a:r>
            <a:r>
              <a:rPr lang="ja-JP" altLang="ja-JP" sz="2000" dirty="0"/>
              <a:t>では一つの記録が共有される</a:t>
            </a:r>
          </a:p>
          <a:p>
            <a:r>
              <a:rPr lang="en-US" altLang="ja-JP" sz="2400" dirty="0" smtClean="0"/>
              <a:t>1273</a:t>
            </a:r>
            <a:r>
              <a:rPr lang="ja-JP" altLang="ja-JP" sz="2400" dirty="0"/>
              <a:t>名の重い持続的な精神障害を持ち、就労の希望のある人を無作為に</a:t>
            </a:r>
            <a:r>
              <a:rPr lang="en-US" altLang="ja-JP" sz="2400" dirty="0"/>
              <a:t>2</a:t>
            </a:r>
            <a:r>
              <a:rPr lang="ja-JP" altLang="ja-JP" sz="2400" dirty="0"/>
              <a:t>群に振り分けて</a:t>
            </a:r>
            <a:r>
              <a:rPr lang="en-US" altLang="ja-JP" sz="2400" dirty="0"/>
              <a:t>2</a:t>
            </a:r>
            <a:r>
              <a:rPr lang="ja-JP" altLang="ja-JP" sz="2400" dirty="0"/>
              <a:t>年間の追跡</a:t>
            </a:r>
            <a:r>
              <a:rPr lang="ja-JP" altLang="ja-JP" sz="2400" dirty="0" smtClean="0"/>
              <a:t>調査。</a:t>
            </a:r>
            <a:r>
              <a:rPr lang="ja-JP" altLang="ja-JP" sz="2400" dirty="0"/>
              <a:t>高い統合群</a:t>
            </a:r>
            <a:r>
              <a:rPr lang="ja-JP" altLang="ja-JP" sz="2400" dirty="0" smtClean="0"/>
              <a:t>（統合</a:t>
            </a:r>
            <a:r>
              <a:rPr lang="ja-JP" altLang="ja-JP" sz="2400" dirty="0"/>
              <a:t>基準の</a:t>
            </a:r>
            <a:r>
              <a:rPr lang="en-US" altLang="ja-JP" sz="2400" dirty="0"/>
              <a:t>2</a:t>
            </a:r>
            <a:r>
              <a:rPr lang="ja-JP" altLang="ja-JP" sz="2400" dirty="0"/>
              <a:t>つ以上）と低い</a:t>
            </a:r>
            <a:r>
              <a:rPr lang="ja-JP" altLang="ja-JP" sz="2400" dirty="0" smtClean="0"/>
              <a:t>統合群で</a:t>
            </a:r>
            <a:r>
              <a:rPr lang="ja-JP" altLang="ja-JP" sz="2400" dirty="0"/>
              <a:t>比較したところ、高い統合群のほうが有意に一般就労を達成した率や月</a:t>
            </a:r>
            <a:r>
              <a:rPr lang="en-US" altLang="ja-JP" sz="2400" dirty="0"/>
              <a:t>40</a:t>
            </a:r>
            <a:r>
              <a:rPr lang="ja-JP" altLang="ja-JP" sz="2400" dirty="0"/>
              <a:t>時間以上働けた率のほうが高かった（</a:t>
            </a:r>
            <a:r>
              <a:rPr lang="ja-JP" altLang="ja-JP" sz="2400" dirty="0">
                <a:solidFill>
                  <a:srgbClr val="FFFF00"/>
                </a:solidFill>
              </a:rPr>
              <a:t>達成率</a:t>
            </a:r>
            <a:r>
              <a:rPr lang="en-US" altLang="ja-JP" sz="2400" dirty="0">
                <a:solidFill>
                  <a:srgbClr val="FFFF00"/>
                </a:solidFill>
              </a:rPr>
              <a:t>58%</a:t>
            </a:r>
            <a:r>
              <a:rPr lang="ja-JP" altLang="ja-JP" sz="2400" dirty="0">
                <a:solidFill>
                  <a:srgbClr val="FFFF00"/>
                </a:solidFill>
              </a:rPr>
              <a:t>対</a:t>
            </a:r>
            <a:r>
              <a:rPr lang="en-US" altLang="ja-JP" sz="2400" dirty="0">
                <a:solidFill>
                  <a:srgbClr val="FFFF00"/>
                </a:solidFill>
              </a:rPr>
              <a:t>21%</a:t>
            </a:r>
            <a:r>
              <a:rPr lang="ja-JP" altLang="ja-JP" sz="2400" dirty="0" err="1">
                <a:solidFill>
                  <a:srgbClr val="FFFF00"/>
                </a:solidFill>
              </a:rPr>
              <a:t>、</a:t>
            </a:r>
            <a:r>
              <a:rPr lang="en-US" altLang="ja-JP" sz="2400" dirty="0">
                <a:solidFill>
                  <a:srgbClr val="FFFF00"/>
                </a:solidFill>
              </a:rPr>
              <a:t>40</a:t>
            </a:r>
            <a:r>
              <a:rPr lang="ja-JP" altLang="ja-JP" sz="2400" dirty="0">
                <a:solidFill>
                  <a:srgbClr val="FFFF00"/>
                </a:solidFill>
              </a:rPr>
              <a:t>時間以上率　</a:t>
            </a:r>
            <a:r>
              <a:rPr lang="en-US" altLang="ja-JP" sz="2400" dirty="0">
                <a:solidFill>
                  <a:srgbClr val="FFFF00"/>
                </a:solidFill>
              </a:rPr>
              <a:t>53%</a:t>
            </a:r>
            <a:r>
              <a:rPr lang="ja-JP" altLang="ja-JP" sz="2400" dirty="0">
                <a:solidFill>
                  <a:srgbClr val="FFFF00"/>
                </a:solidFill>
              </a:rPr>
              <a:t>対</a:t>
            </a:r>
            <a:r>
              <a:rPr lang="en-US" altLang="ja-JP" sz="2400" dirty="0">
                <a:solidFill>
                  <a:srgbClr val="FFFF00"/>
                </a:solidFill>
              </a:rPr>
              <a:t>31%</a:t>
            </a:r>
            <a:r>
              <a:rPr lang="ja-JP" altLang="ja-JP" sz="2400" dirty="0"/>
              <a:t>）</a:t>
            </a:r>
            <a:r>
              <a:rPr lang="ja-JP" altLang="ja-JP" sz="2400" dirty="0" smtClean="0"/>
              <a:t>。</a:t>
            </a:r>
            <a:endParaRPr kumimoji="1" lang="ja-JP" altLang="en-US" sz="2400" dirty="0"/>
          </a:p>
        </p:txBody>
      </p:sp>
    </p:spTree>
    <p:extLst>
      <p:ext uri="{BB962C8B-B14F-4D97-AF65-F5344CB8AC3E}">
        <p14:creationId xmlns:p14="http://schemas.microsoft.com/office/powerpoint/2010/main" val="3604065543"/>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990656" cy="720080"/>
          </a:xfrm>
        </p:spPr>
        <p:txBody>
          <a:bodyPr/>
          <a:lstStyle/>
          <a:p>
            <a:r>
              <a:rPr kumimoji="1" lang="ja-JP" altLang="en-US" dirty="0" smtClean="0"/>
              <a:t>有効</a:t>
            </a:r>
            <a:r>
              <a:rPr kumimoji="1" lang="ja-JP" altLang="en-US" dirty="0"/>
              <a:t>な就労</a:t>
            </a:r>
            <a:r>
              <a:rPr kumimoji="1" lang="ja-JP" altLang="en-US" dirty="0" smtClean="0"/>
              <a:t>支援の</a:t>
            </a:r>
            <a:r>
              <a:rPr kumimoji="1" lang="ja-JP" altLang="en-US" dirty="0"/>
              <a:t>構成要素</a:t>
            </a:r>
          </a:p>
        </p:txBody>
      </p:sp>
      <p:sp>
        <p:nvSpPr>
          <p:cNvPr id="3" name="コンテンツ プレースホルダー 2"/>
          <p:cNvSpPr>
            <a:spLocks noGrp="1"/>
          </p:cNvSpPr>
          <p:nvPr>
            <p:ph idx="1"/>
          </p:nvPr>
        </p:nvSpPr>
        <p:spPr>
          <a:xfrm>
            <a:off x="685800" y="1340768"/>
            <a:ext cx="7772400" cy="4755232"/>
          </a:xfrm>
        </p:spPr>
        <p:txBody>
          <a:bodyPr/>
          <a:lstStyle/>
          <a:p>
            <a:r>
              <a:rPr lang="ja-JP" altLang="ja-JP" sz="2400" dirty="0"/>
              <a:t>就労支援を行うものと生活支援やリハビリテーションを行うものとは、同一のチームで</a:t>
            </a:r>
            <a:r>
              <a:rPr lang="ja-JP" altLang="ja-JP" sz="2400" dirty="0" smtClean="0"/>
              <a:t>援助</a:t>
            </a:r>
            <a:endParaRPr lang="en-US" altLang="ja-JP" sz="2400" dirty="0" smtClean="0"/>
          </a:p>
          <a:p>
            <a:r>
              <a:rPr lang="ja-JP" altLang="ja-JP" sz="2400" dirty="0"/>
              <a:t>職業能力の評価は、実際の職場かもしくは類似の環境</a:t>
            </a:r>
            <a:r>
              <a:rPr lang="ja-JP" altLang="ja-JP" sz="2400" dirty="0" smtClean="0"/>
              <a:t>で</a:t>
            </a:r>
            <a:endParaRPr lang="en-US" altLang="ja-JP" sz="2400" dirty="0" smtClean="0"/>
          </a:p>
          <a:p>
            <a:r>
              <a:rPr lang="ja-JP" altLang="ja-JP" sz="2400" dirty="0"/>
              <a:t>一般就労を目標とするのであれば、対価を伴わない労働や福祉的就労を継続するよりも、一般就労で最低賃金以上の収入の得られる場での労働を援助する方が</a:t>
            </a:r>
            <a:r>
              <a:rPr lang="ja-JP" altLang="ja-JP" sz="2400" dirty="0" smtClean="0"/>
              <a:t>よい</a:t>
            </a:r>
            <a:endParaRPr lang="en-US" altLang="ja-JP" sz="2400" dirty="0" smtClean="0"/>
          </a:p>
          <a:p>
            <a:r>
              <a:rPr lang="ja-JP" altLang="ja-JP" sz="2400" dirty="0"/>
              <a:t>就労後の援助は継続して行われる</a:t>
            </a:r>
            <a:r>
              <a:rPr lang="ja-JP" altLang="ja-JP" sz="2400" dirty="0" smtClean="0"/>
              <a:t>べき</a:t>
            </a:r>
            <a:endParaRPr lang="en-US" altLang="ja-JP" sz="2400" dirty="0" smtClean="0"/>
          </a:p>
          <a:p>
            <a:r>
              <a:rPr lang="ja-JP" altLang="ja-JP" sz="2400" dirty="0"/>
              <a:t>障害者本人の希望や志向を尊重して職業選択を</a:t>
            </a:r>
            <a:r>
              <a:rPr lang="ja-JP" altLang="ja-JP" sz="2400" dirty="0" smtClean="0"/>
              <a:t>考慮</a:t>
            </a:r>
            <a:endParaRPr lang="en-US" altLang="ja-JP" sz="2400" dirty="0" smtClean="0"/>
          </a:p>
          <a:p>
            <a:r>
              <a:rPr lang="ja-JP" altLang="ja-JP" sz="2400" dirty="0"/>
              <a:t>就労することに伴う生活の変化、ことに生活保護や障害年金などの経済的問題については、あらかじめ障害者本人と十分検討</a:t>
            </a:r>
            <a:endParaRPr kumimoji="1" lang="ja-JP" altLang="en-US" sz="2400" dirty="0"/>
          </a:p>
        </p:txBody>
      </p:sp>
    </p:spTree>
    <p:extLst>
      <p:ext uri="{BB962C8B-B14F-4D97-AF65-F5344CB8AC3E}">
        <p14:creationId xmlns:p14="http://schemas.microsoft.com/office/powerpoint/2010/main" val="1936051516"/>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87152"/>
          </a:xfrm>
        </p:spPr>
        <p:txBody>
          <a:bodyPr/>
          <a:lstStyle/>
          <a:p>
            <a:r>
              <a:rPr kumimoji="1" lang="ja-JP" altLang="en-US" dirty="0" smtClean="0"/>
              <a:t>認知機能障害とその介入</a:t>
            </a:r>
            <a:endParaRPr kumimoji="1" lang="ja-JP" altLang="en-US" dirty="0"/>
          </a:p>
        </p:txBody>
      </p:sp>
      <p:sp>
        <p:nvSpPr>
          <p:cNvPr id="3" name="コンテンツ プレースホルダー 2"/>
          <p:cNvSpPr>
            <a:spLocks noGrp="1"/>
          </p:cNvSpPr>
          <p:nvPr>
            <p:ph idx="1"/>
          </p:nvPr>
        </p:nvSpPr>
        <p:spPr>
          <a:xfrm>
            <a:off x="685800" y="1412776"/>
            <a:ext cx="7772400" cy="4683224"/>
          </a:xfrm>
        </p:spPr>
        <p:txBody>
          <a:bodyPr/>
          <a:lstStyle/>
          <a:p>
            <a:r>
              <a:rPr lang="ja-JP" altLang="ja-JP" dirty="0"/>
              <a:t>統合失調症、気分障害、発達障害など持続的な精神障害を持つ人たちに、認知機能障害がみられ、そのために社会生活能力が障害されることが分かっている。</a:t>
            </a:r>
            <a:endParaRPr lang="en-US" altLang="ja-JP" dirty="0"/>
          </a:p>
          <a:p>
            <a:r>
              <a:rPr lang="ja-JP" altLang="ja-JP" dirty="0"/>
              <a:t>認知機能障害の脳基盤が明らかになってきており、障害されている脳神経ネットワークの回復を基盤にした治療的介入</a:t>
            </a:r>
            <a:r>
              <a:rPr lang="en-US" altLang="ja-JP" dirty="0" err="1"/>
              <a:t>neurotherapeutics</a:t>
            </a:r>
            <a:r>
              <a:rPr lang="ja-JP" altLang="ja-JP" dirty="0"/>
              <a:t>を開発する試み</a:t>
            </a:r>
            <a:r>
              <a:rPr lang="ja-JP" altLang="en-US" dirty="0"/>
              <a:t>がある。</a:t>
            </a:r>
            <a:endParaRPr lang="en-US" altLang="ja-JP" dirty="0"/>
          </a:p>
          <a:p>
            <a:pPr>
              <a:buNone/>
            </a:pPr>
            <a:r>
              <a:rPr kumimoji="1" lang="ja-JP" altLang="en-US" dirty="0"/>
              <a:t>　　　　　　</a:t>
            </a:r>
            <a:r>
              <a:rPr kumimoji="1" lang="ja-JP" altLang="en-US" dirty="0">
                <a:solidFill>
                  <a:srgbClr val="FFC000"/>
                </a:solidFill>
              </a:rPr>
              <a:t>認知機能リハ＋援助付き雇用で</a:t>
            </a:r>
            <a:endParaRPr kumimoji="1" lang="en-US" altLang="ja-JP" dirty="0">
              <a:solidFill>
                <a:srgbClr val="FFC000"/>
              </a:solidFill>
            </a:endParaRPr>
          </a:p>
          <a:p>
            <a:pPr>
              <a:buNone/>
            </a:pPr>
            <a:r>
              <a:rPr kumimoji="1" lang="ja-JP" altLang="en-US" dirty="0">
                <a:solidFill>
                  <a:srgbClr val="FFC000"/>
                </a:solidFill>
              </a:rPr>
              <a:t>　　　　　　相乗効果を期待できないか。</a:t>
            </a:r>
          </a:p>
          <a:p>
            <a:endParaRPr kumimoji="1" lang="ja-JP" altLang="en-US" dirty="0"/>
          </a:p>
        </p:txBody>
      </p:sp>
      <p:sp>
        <p:nvSpPr>
          <p:cNvPr id="5" name="右矢印 4"/>
          <p:cNvSpPr/>
          <p:nvPr/>
        </p:nvSpPr>
        <p:spPr bwMode="auto">
          <a:xfrm>
            <a:off x="971600" y="5517232"/>
            <a:ext cx="978408" cy="11521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itchFamily="18" charset="0"/>
              <a:ea typeface="ＭＳ Ｐゴシック" charset="-128"/>
            </a:endParaRPr>
          </a:p>
        </p:txBody>
      </p:sp>
    </p:spTree>
    <p:extLst>
      <p:ext uri="{BB962C8B-B14F-4D97-AF65-F5344CB8AC3E}">
        <p14:creationId xmlns:p14="http://schemas.microsoft.com/office/powerpoint/2010/main" val="3624506799"/>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14400" y="188913"/>
            <a:ext cx="7772400" cy="936625"/>
          </a:xfrm>
          <a:prstGeom prst="rect">
            <a:avLst/>
          </a:prstGeom>
        </p:spPr>
        <p:txBody>
          <a:bodyPr/>
          <a:lstStyle/>
          <a:p>
            <a:pPr fontAlgn="auto">
              <a:spcAft>
                <a:spcPts val="0"/>
              </a:spcAft>
              <a:defRPr/>
            </a:pPr>
            <a:r>
              <a:rPr lang="ja-JP" altLang="ja-JP" sz="3200" spc="-100" dirty="0" smtClean="0">
                <a:solidFill>
                  <a:schemeClr val="tx2">
                    <a:satMod val="200000"/>
                  </a:schemeClr>
                </a:solidFill>
                <a:latin typeface="+mj-lt"/>
                <a:ea typeface="+mj-ea"/>
                <a:cs typeface="+mj-cs"/>
              </a:rPr>
              <a:t>認知</a:t>
            </a:r>
            <a:r>
              <a:rPr lang="ja-JP" altLang="ja-JP" sz="3200" spc="-100" dirty="0">
                <a:solidFill>
                  <a:schemeClr val="tx2">
                    <a:satMod val="200000"/>
                  </a:schemeClr>
                </a:solidFill>
                <a:latin typeface="+mj-lt"/>
                <a:ea typeface="+mj-ea"/>
                <a:cs typeface="+mj-cs"/>
              </a:rPr>
              <a:t>機能リハと就労支援の統合的実施による就労支援効果</a:t>
            </a:r>
            <a:r>
              <a:rPr lang="ja-JP" altLang="en-US" sz="3200" spc="-100" dirty="0">
                <a:solidFill>
                  <a:schemeClr val="tx2">
                    <a:satMod val="200000"/>
                  </a:schemeClr>
                </a:solidFill>
                <a:latin typeface="+mj-lt"/>
                <a:ea typeface="+mj-ea"/>
                <a:cs typeface="+mj-cs"/>
              </a:rPr>
              <a:t>の</a:t>
            </a:r>
            <a:r>
              <a:rPr lang="ja-JP" altLang="ja-JP" sz="3200" spc="-100" dirty="0" smtClean="0">
                <a:solidFill>
                  <a:schemeClr val="tx2">
                    <a:satMod val="200000"/>
                  </a:schemeClr>
                </a:solidFill>
                <a:latin typeface="+mj-lt"/>
                <a:ea typeface="+mj-ea"/>
                <a:cs typeface="+mj-cs"/>
              </a:rPr>
              <a:t>検証</a:t>
            </a:r>
            <a:r>
              <a:rPr lang="ja-JP" altLang="en-US" sz="3200" spc="-100" dirty="0" smtClean="0">
                <a:solidFill>
                  <a:schemeClr val="tx2">
                    <a:satMod val="200000"/>
                  </a:schemeClr>
                </a:solidFill>
                <a:latin typeface="+mj-lt"/>
                <a:ea typeface="+mj-ea"/>
                <a:cs typeface="+mj-cs"/>
              </a:rPr>
              <a:t>（</a:t>
            </a:r>
            <a:r>
              <a:rPr lang="en-US" altLang="ja-JP" sz="3200" spc="-100" dirty="0" smtClean="0">
                <a:solidFill>
                  <a:schemeClr val="tx2">
                    <a:satMod val="200000"/>
                  </a:schemeClr>
                </a:solidFill>
                <a:latin typeface="+mj-lt"/>
                <a:ea typeface="+mj-ea"/>
                <a:cs typeface="+mj-cs"/>
              </a:rPr>
              <a:t>2011</a:t>
            </a:r>
            <a:r>
              <a:rPr lang="ja-JP" altLang="en-US" sz="3200" spc="-100" dirty="0" smtClean="0">
                <a:solidFill>
                  <a:schemeClr val="tx2">
                    <a:satMod val="200000"/>
                  </a:schemeClr>
                </a:solidFill>
                <a:latin typeface="+mj-lt"/>
                <a:ea typeface="+mj-ea"/>
                <a:cs typeface="+mj-cs"/>
              </a:rPr>
              <a:t>）</a:t>
            </a:r>
            <a:endParaRPr lang="ja-JP" altLang="en-US" sz="3200" spc="-100" dirty="0">
              <a:solidFill>
                <a:schemeClr val="tx2">
                  <a:satMod val="200000"/>
                </a:schemeClr>
              </a:solidFill>
              <a:latin typeface="+mj-lt"/>
              <a:ea typeface="+mj-ea"/>
              <a:cs typeface="+mj-cs"/>
            </a:endParaRPr>
          </a:p>
        </p:txBody>
      </p:sp>
      <p:sp>
        <p:nvSpPr>
          <p:cNvPr id="3" name="コンテンツ プレースホルダ 2"/>
          <p:cNvSpPr txBox="1">
            <a:spLocks/>
          </p:cNvSpPr>
          <p:nvPr/>
        </p:nvSpPr>
        <p:spPr>
          <a:xfrm>
            <a:off x="611188" y="1341438"/>
            <a:ext cx="8064500" cy="5373687"/>
          </a:xfrm>
          <a:prstGeom prst="rect">
            <a:avLst/>
          </a:prstGeom>
        </p:spPr>
        <p:txBody>
          <a:bodyPr>
            <a:normAutofit fontScale="70000" lnSpcReduction="20000"/>
          </a:bodyPr>
          <a:lstStyle/>
          <a:p>
            <a:pPr marL="274320" indent="-274320" fontAlgn="auto">
              <a:spcBef>
                <a:spcPts val="700"/>
              </a:spcBef>
              <a:spcAft>
                <a:spcPts val="0"/>
              </a:spcAft>
              <a:buClr>
                <a:schemeClr val="tx2"/>
              </a:buClr>
              <a:buSzPct val="95000"/>
              <a:buFont typeface="Wingdings"/>
              <a:buChar char=""/>
              <a:defRPr/>
            </a:pPr>
            <a:r>
              <a:rPr lang="ja-JP" altLang="ja-JP" sz="3000" dirty="0">
                <a:latin typeface="+mn-lt"/>
                <a:ea typeface="+mn-ea"/>
              </a:rPr>
              <a:t>対象</a:t>
            </a:r>
            <a:r>
              <a:rPr lang="ja-JP" altLang="en-US" sz="3000" dirty="0">
                <a:latin typeface="+mn-lt"/>
                <a:ea typeface="+mn-ea"/>
              </a:rPr>
              <a:t>：</a:t>
            </a:r>
            <a:r>
              <a:rPr lang="ja-JP" altLang="ja-JP" sz="3000" dirty="0">
                <a:latin typeface="+mn-lt"/>
                <a:ea typeface="+mn-ea"/>
              </a:rPr>
              <a:t>統合失調症又は統合失調感情障害</a:t>
            </a:r>
            <a:r>
              <a:rPr lang="ja-JP" altLang="en-US" sz="3000" dirty="0">
                <a:latin typeface="+mn-lt"/>
                <a:ea typeface="+mn-ea"/>
              </a:rPr>
              <a:t>　</a:t>
            </a:r>
            <a:r>
              <a:rPr lang="en-US" altLang="ja-JP" sz="4000" dirty="0">
                <a:solidFill>
                  <a:srgbClr val="FFFF00"/>
                </a:solidFill>
                <a:latin typeface="+mn-lt"/>
                <a:ea typeface="+mn-ea"/>
              </a:rPr>
              <a:t>109</a:t>
            </a:r>
            <a:r>
              <a:rPr lang="ja-JP" altLang="en-US" sz="4000" dirty="0">
                <a:solidFill>
                  <a:srgbClr val="FFFF00"/>
                </a:solidFill>
                <a:latin typeface="+mn-lt"/>
                <a:ea typeface="+mn-ea"/>
              </a:rPr>
              <a:t>名</a:t>
            </a:r>
            <a:endParaRPr lang="en-US" altLang="ja-JP" sz="4000" dirty="0">
              <a:solidFill>
                <a:srgbClr val="FFFF00"/>
              </a:solidFill>
              <a:latin typeface="+mn-lt"/>
              <a:ea typeface="+mn-ea"/>
            </a:endParaRPr>
          </a:p>
          <a:p>
            <a:pPr marL="274320" indent="-274320" fontAlgn="auto">
              <a:spcBef>
                <a:spcPts val="700"/>
              </a:spcBef>
              <a:spcAft>
                <a:spcPts val="0"/>
              </a:spcAft>
              <a:buClr>
                <a:schemeClr val="tx2"/>
              </a:buClr>
              <a:buSzPct val="95000"/>
              <a:buFont typeface="Wingdings"/>
              <a:buNone/>
              <a:defRPr/>
            </a:pPr>
            <a:r>
              <a:rPr lang="ja-JP" altLang="en-US" sz="3000" dirty="0">
                <a:latin typeface="+mn-lt"/>
                <a:ea typeface="+mn-ea"/>
              </a:rPr>
              <a:t>　　　　年齢の幅は</a:t>
            </a:r>
            <a:r>
              <a:rPr lang="en-US" altLang="ja-JP" sz="3000" dirty="0">
                <a:latin typeface="+mn-lt"/>
                <a:ea typeface="+mn-ea"/>
              </a:rPr>
              <a:t>20-45</a:t>
            </a:r>
            <a:r>
              <a:rPr lang="ja-JP" altLang="ja-JP" sz="3000" dirty="0">
                <a:latin typeface="+mn-lt"/>
                <a:ea typeface="+mn-ea"/>
              </a:rPr>
              <a:t>歳</a:t>
            </a:r>
            <a:r>
              <a:rPr lang="ja-JP" altLang="en-US" sz="3000" dirty="0">
                <a:latin typeface="+mn-lt"/>
                <a:ea typeface="+mn-ea"/>
              </a:rPr>
              <a:t>まで</a:t>
            </a:r>
            <a:endParaRPr lang="en-US" altLang="ja-JP" sz="3000" dirty="0">
              <a:latin typeface="+mn-lt"/>
              <a:ea typeface="+mn-ea"/>
            </a:endParaRPr>
          </a:p>
          <a:p>
            <a:pPr marL="548640" lvl="1" indent="-274320" fontAlgn="auto">
              <a:lnSpc>
                <a:spcPct val="80000"/>
              </a:lnSpc>
              <a:spcBef>
                <a:spcPts val="500"/>
              </a:spcBef>
              <a:spcAft>
                <a:spcPts val="0"/>
              </a:spcAft>
              <a:buClr>
                <a:schemeClr val="accent2"/>
              </a:buClr>
              <a:buSzPct val="76000"/>
              <a:buFont typeface="Wingdings 2"/>
              <a:buNone/>
              <a:defRPr/>
            </a:pPr>
            <a:r>
              <a:rPr lang="ja-JP" altLang="en-US" dirty="0">
                <a:latin typeface="+mn-lt"/>
                <a:ea typeface="+mn-ea"/>
              </a:rPr>
              <a:t>　　　　外来通院中で病状が安定し、過去に</a:t>
            </a:r>
            <a:r>
              <a:rPr lang="ja-JP" altLang="ja-JP" dirty="0">
                <a:latin typeface="+mn-lt"/>
                <a:ea typeface="+mn-ea"/>
              </a:rPr>
              <a:t>就労経験が</a:t>
            </a:r>
            <a:endParaRPr lang="en-US" altLang="ja-JP" dirty="0">
              <a:latin typeface="+mn-lt"/>
              <a:ea typeface="+mn-ea"/>
            </a:endParaRPr>
          </a:p>
          <a:p>
            <a:pPr marL="548640" lvl="1" indent="-274320" fontAlgn="auto">
              <a:lnSpc>
                <a:spcPct val="80000"/>
              </a:lnSpc>
              <a:spcBef>
                <a:spcPts val="500"/>
              </a:spcBef>
              <a:spcAft>
                <a:spcPts val="0"/>
              </a:spcAft>
              <a:buClr>
                <a:schemeClr val="accent2"/>
              </a:buClr>
              <a:buSzPct val="76000"/>
              <a:buFont typeface="Wingdings 2"/>
              <a:buNone/>
              <a:defRPr/>
            </a:pPr>
            <a:r>
              <a:rPr lang="ja-JP" altLang="en-US" dirty="0">
                <a:latin typeface="+mn-lt"/>
                <a:ea typeface="+mn-ea"/>
              </a:rPr>
              <a:t>　　　　　</a:t>
            </a:r>
            <a:r>
              <a:rPr lang="ja-JP" altLang="ja-JP" dirty="0">
                <a:latin typeface="+mn-lt"/>
                <a:ea typeface="+mn-ea"/>
              </a:rPr>
              <a:t>あり</a:t>
            </a:r>
            <a:r>
              <a:rPr lang="ja-JP" altLang="en-US" dirty="0">
                <a:latin typeface="+mn-lt"/>
                <a:ea typeface="+mn-ea"/>
              </a:rPr>
              <a:t>募集の時点で</a:t>
            </a:r>
            <a:r>
              <a:rPr lang="ja-JP" altLang="ja-JP" dirty="0">
                <a:latin typeface="+mn-lt"/>
                <a:ea typeface="+mn-ea"/>
              </a:rPr>
              <a:t>就労</a:t>
            </a:r>
            <a:r>
              <a:rPr lang="ja-JP" altLang="en-US" dirty="0">
                <a:latin typeface="+mn-lt"/>
                <a:ea typeface="+mn-ea"/>
              </a:rPr>
              <a:t>希望</a:t>
            </a:r>
            <a:r>
              <a:rPr lang="ja-JP" altLang="ja-JP" dirty="0">
                <a:latin typeface="+mn-lt"/>
                <a:ea typeface="+mn-ea"/>
              </a:rPr>
              <a:t>のあるもの</a:t>
            </a:r>
            <a:endParaRPr lang="en-US" altLang="ja-JP" dirty="0">
              <a:latin typeface="+mn-lt"/>
              <a:ea typeface="+mn-ea"/>
            </a:endParaRPr>
          </a:p>
          <a:p>
            <a:pPr marL="274320" indent="-274320" fontAlgn="auto">
              <a:lnSpc>
                <a:spcPct val="90000"/>
              </a:lnSpc>
              <a:spcBef>
                <a:spcPts val="700"/>
              </a:spcBef>
              <a:spcAft>
                <a:spcPts val="0"/>
              </a:spcAft>
              <a:buClr>
                <a:schemeClr val="tx2"/>
              </a:buClr>
              <a:buSzPct val="76000"/>
              <a:buFont typeface="Wingdings"/>
              <a:buNone/>
              <a:defRPr/>
            </a:pPr>
            <a:r>
              <a:rPr lang="ja-JP" altLang="en-US" sz="3000" dirty="0">
                <a:latin typeface="+mn-lt"/>
                <a:ea typeface="+mn-ea"/>
              </a:rPr>
              <a:t>　　　　除外条件</a:t>
            </a:r>
          </a:p>
          <a:p>
            <a:pPr marL="548640" lvl="1" indent="-274320" fontAlgn="auto">
              <a:lnSpc>
                <a:spcPct val="90000"/>
              </a:lnSpc>
              <a:spcBef>
                <a:spcPts val="500"/>
              </a:spcBef>
              <a:spcAft>
                <a:spcPts val="0"/>
              </a:spcAft>
              <a:buClr>
                <a:schemeClr val="accent2"/>
              </a:buClr>
              <a:buSzPct val="76000"/>
              <a:buFont typeface="Wingdings"/>
              <a:buNone/>
              <a:defRPr/>
            </a:pPr>
            <a:r>
              <a:rPr lang="ja-JP" altLang="en-US" dirty="0">
                <a:latin typeface="+mn-lt"/>
                <a:ea typeface="+mn-ea"/>
              </a:rPr>
              <a:t>　　　　　知的障害、脳器質性障害の既往、薬物依存、アルコール依存、　</a:t>
            </a:r>
            <a:endParaRPr lang="en-US" altLang="ja-JP" dirty="0">
              <a:latin typeface="+mn-lt"/>
              <a:ea typeface="+mn-ea"/>
            </a:endParaRPr>
          </a:p>
          <a:p>
            <a:pPr marL="548640" lvl="1" indent="-274320" fontAlgn="auto">
              <a:lnSpc>
                <a:spcPct val="90000"/>
              </a:lnSpc>
              <a:spcBef>
                <a:spcPts val="500"/>
              </a:spcBef>
              <a:spcAft>
                <a:spcPts val="0"/>
              </a:spcAft>
              <a:buClr>
                <a:schemeClr val="accent2"/>
              </a:buClr>
              <a:buSzPct val="76000"/>
              <a:buFont typeface="Wingdings"/>
              <a:buNone/>
              <a:defRPr/>
            </a:pPr>
            <a:r>
              <a:rPr lang="ja-JP" altLang="en-US" dirty="0">
                <a:latin typeface="+mn-lt"/>
                <a:ea typeface="+mn-ea"/>
              </a:rPr>
              <a:t>　　　　　認知症の合併　</a:t>
            </a:r>
            <a:r>
              <a:rPr lang="ja-JP" altLang="en-US" dirty="0">
                <a:solidFill>
                  <a:schemeClr val="tx2"/>
                </a:solidFill>
                <a:latin typeface="+mn-lt"/>
                <a:ea typeface="+mn-ea"/>
              </a:rPr>
              <a:t>　　　　</a:t>
            </a:r>
            <a:endParaRPr lang="en-US" altLang="ja-JP" sz="26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研究デザイン：</a:t>
            </a:r>
            <a:r>
              <a:rPr lang="ja-JP" altLang="ja-JP" sz="3000" dirty="0">
                <a:latin typeface="+mn-lt"/>
                <a:ea typeface="+mn-ea"/>
              </a:rPr>
              <a:t>参加者にはブラインドで、募集の時期に</a:t>
            </a:r>
            <a:r>
              <a:rPr lang="ja-JP" altLang="en-US" sz="3000" dirty="0">
                <a:latin typeface="+mn-lt"/>
                <a:ea typeface="+mn-ea"/>
              </a:rPr>
              <a:t>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a:t>
            </a:r>
            <a:r>
              <a:rPr lang="ja-JP" altLang="ja-JP" sz="3000" dirty="0">
                <a:latin typeface="+mn-lt"/>
                <a:ea typeface="+mn-ea"/>
              </a:rPr>
              <a:t>よって就労支援のみ群（</a:t>
            </a:r>
            <a:r>
              <a:rPr lang="en-US" altLang="ja-JP" sz="3000" dirty="0">
                <a:latin typeface="+mn-lt"/>
                <a:ea typeface="+mn-ea"/>
              </a:rPr>
              <a:t>SE</a:t>
            </a:r>
            <a:r>
              <a:rPr lang="ja-JP" altLang="ja-JP" sz="3000" dirty="0">
                <a:latin typeface="+mn-lt"/>
                <a:ea typeface="+mn-ea"/>
              </a:rPr>
              <a:t>群）、および認知機能リハ</a:t>
            </a:r>
            <a:r>
              <a:rPr lang="en-US" altLang="ja-JP" sz="3000" dirty="0">
                <a:latin typeface="+mn-lt"/>
                <a:ea typeface="+mn-ea"/>
              </a:rPr>
              <a:t>+</a:t>
            </a:r>
            <a:r>
              <a:rPr lang="ja-JP" altLang="en-US" sz="3000" dirty="0">
                <a:latin typeface="+mn-lt"/>
                <a:ea typeface="+mn-ea"/>
              </a:rPr>
              <a:t>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a:t>
            </a:r>
            <a:r>
              <a:rPr lang="ja-JP" altLang="ja-JP" sz="3000" dirty="0">
                <a:latin typeface="+mn-lt"/>
                <a:ea typeface="+mn-ea"/>
              </a:rPr>
              <a:t>就労支援群（</a:t>
            </a:r>
            <a:r>
              <a:rPr lang="en-US" altLang="ja-JP" sz="3000" dirty="0">
                <a:latin typeface="+mn-lt"/>
                <a:ea typeface="+mn-ea"/>
              </a:rPr>
              <a:t>CR+SE</a:t>
            </a:r>
            <a:r>
              <a:rPr lang="ja-JP" altLang="ja-JP" sz="3000" dirty="0">
                <a:latin typeface="+mn-lt"/>
                <a:ea typeface="+mn-ea"/>
              </a:rPr>
              <a:t>群）に割り付ける準実験法</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評価：</a:t>
            </a:r>
            <a:r>
              <a:rPr lang="en-US" altLang="ja-JP" sz="3000" dirty="0">
                <a:latin typeface="+mn-lt"/>
                <a:ea typeface="+mn-ea"/>
              </a:rPr>
              <a:t>PANSS</a:t>
            </a:r>
            <a:r>
              <a:rPr lang="ja-JP" altLang="ja-JP" sz="3000" dirty="0" err="1">
                <a:latin typeface="+mn-lt"/>
                <a:ea typeface="+mn-ea"/>
              </a:rPr>
              <a:t>、</a:t>
            </a:r>
            <a:r>
              <a:rPr lang="en-US" altLang="ja-JP" sz="3000" dirty="0">
                <a:latin typeface="+mn-lt"/>
                <a:ea typeface="+mn-ea"/>
              </a:rPr>
              <a:t>BACS</a:t>
            </a:r>
            <a:r>
              <a:rPr lang="ja-JP" altLang="ja-JP" sz="3000" dirty="0" err="1">
                <a:latin typeface="+mn-lt"/>
                <a:ea typeface="+mn-ea"/>
              </a:rPr>
              <a:t>、</a:t>
            </a:r>
            <a:r>
              <a:rPr lang="en-US" altLang="ja-JP" sz="3000" dirty="0">
                <a:latin typeface="+mn-lt"/>
                <a:ea typeface="+mn-ea"/>
              </a:rPr>
              <a:t>LASMI</a:t>
            </a:r>
            <a:r>
              <a:rPr lang="ja-JP" altLang="ja-JP" sz="3000" dirty="0">
                <a:latin typeface="+mn-lt"/>
                <a:ea typeface="+mn-ea"/>
              </a:rPr>
              <a:t>の下位項目である「対人関</a:t>
            </a:r>
            <a:r>
              <a:rPr lang="ja-JP" altLang="en-US" sz="3000" dirty="0">
                <a:latin typeface="+mn-lt"/>
                <a:ea typeface="+mn-ea"/>
              </a:rPr>
              <a:t>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a:t>
            </a:r>
            <a:r>
              <a:rPr lang="ja-JP" altLang="ja-JP" sz="3000" dirty="0">
                <a:latin typeface="+mn-lt"/>
                <a:ea typeface="+mn-ea"/>
              </a:rPr>
              <a:t>係」と「労働」</a:t>
            </a:r>
            <a:r>
              <a:rPr lang="ja-JP" altLang="en-US" sz="3000" dirty="0">
                <a:latin typeface="+mn-lt"/>
                <a:ea typeface="+mn-ea"/>
              </a:rPr>
              <a:t>、幕張版ワーク機能評価下位尺度</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None/>
              <a:defRPr/>
            </a:pPr>
            <a:r>
              <a:rPr lang="ja-JP" altLang="en-US" sz="3000" dirty="0">
                <a:latin typeface="+mn-lt"/>
                <a:ea typeface="+mn-ea"/>
              </a:rPr>
              <a:t>　　　介入終了後</a:t>
            </a:r>
            <a:r>
              <a:rPr lang="en-US" altLang="ja-JP" sz="3000" dirty="0">
                <a:latin typeface="+mn-lt"/>
                <a:ea typeface="+mn-ea"/>
              </a:rPr>
              <a:t>1</a:t>
            </a:r>
            <a:r>
              <a:rPr lang="ja-JP" altLang="en-US" sz="3000" dirty="0">
                <a:latin typeface="+mn-lt"/>
                <a:ea typeface="+mn-ea"/>
              </a:rPr>
              <a:t>年間の追跡調査を行い、労働諸指標（労働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None/>
              <a:defRPr/>
            </a:pPr>
            <a:r>
              <a:rPr lang="ja-JP" altLang="en-US" sz="3000" dirty="0">
                <a:latin typeface="+mn-lt"/>
                <a:ea typeface="+mn-ea"/>
              </a:rPr>
              <a:t>　　　時間、得られた賃金、継続期間など）を評価する</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介入方法：日本語版</a:t>
            </a:r>
            <a:r>
              <a:rPr lang="en-US" altLang="ja-JP" sz="3000" dirty="0" err="1">
                <a:latin typeface="+mn-lt"/>
                <a:ea typeface="+mn-ea"/>
              </a:rPr>
              <a:t>CogPack</a:t>
            </a:r>
            <a:r>
              <a:rPr lang="ja-JP" altLang="en-US" sz="3000" dirty="0">
                <a:latin typeface="+mn-lt"/>
                <a:ea typeface="+mn-ea"/>
              </a:rPr>
              <a:t>による認知機能リハ・プログラ</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ム、および参加者全例に援助付き雇用を実施</a:t>
            </a:r>
            <a:endParaRPr lang="ja-JP"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endParaRPr lang="ja-JP" altLang="en-US" sz="3000" dirty="0">
              <a:latin typeface="+mn-lt"/>
              <a:ea typeface="+mn-ea"/>
            </a:endParaRPr>
          </a:p>
        </p:txBody>
      </p:sp>
    </p:spTree>
    <p:extLst>
      <p:ext uri="{BB962C8B-B14F-4D97-AF65-F5344CB8AC3E}">
        <p14:creationId xmlns:p14="http://schemas.microsoft.com/office/powerpoint/2010/main" val="922697163"/>
      </p:ext>
    </p:extLst>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nvGraphicFramePr>
        <p:xfrm>
          <a:off x="467544" y="836712"/>
          <a:ext cx="8280919"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827088" y="260350"/>
            <a:ext cx="7561262" cy="1108075"/>
          </a:xfrm>
          <a:prstGeom prst="rect">
            <a:avLst/>
          </a:prstGeom>
          <a:noFill/>
        </p:spPr>
        <p:txBody>
          <a:bodyPr>
            <a:spAutoFit/>
          </a:bodyPr>
          <a:lstStyle/>
          <a:p>
            <a:pPr>
              <a:defRPr/>
            </a:pPr>
            <a:r>
              <a:rPr lang="ja-JP" altLang="en-US" b="1" dirty="0">
                <a:solidFill>
                  <a:schemeClr val="tx2">
                    <a:lumMod val="90000"/>
                  </a:schemeClr>
                </a:solidFill>
                <a:latin typeface="Century Schoolbook" pitchFamily="18" charset="0"/>
                <a:ea typeface="ＭＳ Ｐ明朝" charset="-128"/>
              </a:rPr>
              <a:t>介入前後の認知機能（</a:t>
            </a:r>
            <a:r>
              <a:rPr lang="en-US" altLang="ja-JP" b="1" dirty="0">
                <a:solidFill>
                  <a:schemeClr val="tx2">
                    <a:lumMod val="90000"/>
                  </a:schemeClr>
                </a:solidFill>
                <a:latin typeface="Century Schoolbook" pitchFamily="18" charset="0"/>
                <a:ea typeface="ＭＳ Ｐ明朝" charset="-128"/>
              </a:rPr>
              <a:t>BACS</a:t>
            </a:r>
            <a:r>
              <a:rPr lang="ja-JP" altLang="en-US" b="1" dirty="0">
                <a:solidFill>
                  <a:schemeClr val="tx2">
                    <a:lumMod val="90000"/>
                  </a:schemeClr>
                </a:solidFill>
                <a:latin typeface="Century Schoolbook" pitchFamily="18" charset="0"/>
                <a:ea typeface="ＭＳ Ｐ明朝" charset="-128"/>
              </a:rPr>
              <a:t>）の変化</a:t>
            </a:r>
            <a:endParaRPr lang="en-US" altLang="ja-JP" b="1" dirty="0">
              <a:solidFill>
                <a:schemeClr val="tx2">
                  <a:lumMod val="90000"/>
                </a:schemeClr>
              </a:solidFill>
              <a:latin typeface="Century Schoolbook" pitchFamily="18" charset="0"/>
              <a:ea typeface="ＭＳ Ｐ明朝" charset="-128"/>
            </a:endParaRPr>
          </a:p>
          <a:p>
            <a:pPr>
              <a:defRPr/>
            </a:pPr>
            <a:r>
              <a:rPr lang="ja-JP" altLang="en-US" b="1" dirty="0">
                <a:solidFill>
                  <a:schemeClr val="tx2">
                    <a:lumMod val="90000"/>
                  </a:schemeClr>
                </a:solidFill>
                <a:latin typeface="Century Schoolbook" pitchFamily="18" charset="0"/>
                <a:ea typeface="ＭＳ Ｐ明朝" charset="-128"/>
              </a:rPr>
              <a:t>　　　健常者との比較　　　　　　　　</a:t>
            </a:r>
            <a:r>
              <a:rPr lang="en-US" altLang="ja-JP" b="1" dirty="0">
                <a:solidFill>
                  <a:schemeClr val="tx2">
                    <a:lumMod val="90000"/>
                  </a:schemeClr>
                </a:solidFill>
                <a:latin typeface="Century Schoolbook" pitchFamily="18" charset="0"/>
                <a:ea typeface="ＭＳ Ｐ明朝" charset="-128"/>
              </a:rPr>
              <a:t>n=98</a:t>
            </a:r>
            <a:endParaRPr lang="ja-JP" altLang="en-US" b="1" dirty="0">
              <a:solidFill>
                <a:schemeClr val="tx2">
                  <a:lumMod val="90000"/>
                </a:schemeClr>
              </a:solidFill>
              <a:latin typeface="Century Schoolbook" pitchFamily="18" charset="0"/>
              <a:ea typeface="ＭＳ Ｐ明朝" charset="-128"/>
            </a:endParaRPr>
          </a:p>
          <a:p>
            <a:pPr>
              <a:defRPr/>
            </a:pPr>
            <a:endParaRPr lang="ja-JP" altLang="en-US" dirty="0">
              <a:latin typeface="Arial" charset="0"/>
              <a:ea typeface="ＭＳ Ｐゴシック" charset="-128"/>
            </a:endParaRPr>
          </a:p>
        </p:txBody>
      </p:sp>
      <p:sp>
        <p:nvSpPr>
          <p:cNvPr id="4" name="テキスト ボックス 3"/>
          <p:cNvSpPr txBox="1"/>
          <p:nvPr/>
        </p:nvSpPr>
        <p:spPr>
          <a:xfrm>
            <a:off x="5508625" y="4868863"/>
            <a:ext cx="3167063" cy="2123658"/>
          </a:xfrm>
          <a:prstGeom prst="rect">
            <a:avLst/>
          </a:prstGeom>
          <a:noFill/>
        </p:spPr>
        <p:txBody>
          <a:bodyPr>
            <a:spAutoFit/>
          </a:bodyPr>
          <a:lstStyle/>
          <a:p>
            <a:pPr>
              <a:defRPr/>
            </a:pPr>
            <a:r>
              <a:rPr lang="ja-JP" altLang="en-US" sz="1800" b="1" dirty="0">
                <a:latin typeface="Arial" charset="0"/>
                <a:ea typeface="ＭＳ Ｐゴシック" charset="-128"/>
              </a:rPr>
              <a:t>二元配置分散分析　</a:t>
            </a:r>
            <a:endParaRPr lang="en-US" altLang="ja-JP" sz="1800" b="1" dirty="0">
              <a:latin typeface="Arial" charset="0"/>
              <a:ea typeface="ＭＳ Ｐゴシック" charset="-128"/>
            </a:endParaRPr>
          </a:p>
          <a:p>
            <a:pPr>
              <a:defRPr/>
            </a:pPr>
            <a:r>
              <a:rPr lang="ja-JP" altLang="en-US" sz="1800" b="1" dirty="0">
                <a:latin typeface="Arial" charset="0"/>
                <a:ea typeface="ＭＳ Ｐゴシック" charset="-128"/>
              </a:rPr>
              <a:t>　交互作用　</a:t>
            </a:r>
            <a:endParaRPr lang="en-US" altLang="ja-JP" sz="1800" b="1" dirty="0" smtClean="0">
              <a:latin typeface="Arial" charset="0"/>
              <a:ea typeface="ＭＳ Ｐゴシック" charset="-128"/>
            </a:endParaRPr>
          </a:p>
          <a:p>
            <a:pPr>
              <a:defRPr/>
            </a:pPr>
            <a:r>
              <a:rPr lang="ja-JP" altLang="en-US" sz="1800" b="1" dirty="0" smtClean="0">
                <a:latin typeface="Arial" charset="0"/>
                <a:ea typeface="ＭＳ Ｐゴシック" charset="-128"/>
              </a:rPr>
              <a:t>＊</a:t>
            </a:r>
            <a:r>
              <a:rPr lang="ja-JP" altLang="en-US" sz="1800" b="1" dirty="0">
                <a:latin typeface="Arial" charset="0"/>
                <a:ea typeface="ＭＳ Ｐゴシック" charset="-128"/>
              </a:rPr>
              <a:t>＊　</a:t>
            </a:r>
            <a:r>
              <a:rPr lang="en-US" altLang="ja-JP" sz="1800" b="1" dirty="0">
                <a:latin typeface="Arial" charset="0"/>
                <a:ea typeface="ＭＳ Ｐゴシック" charset="-128"/>
              </a:rPr>
              <a:t>p&lt;0.01</a:t>
            </a:r>
            <a:r>
              <a:rPr lang="ja-JP" altLang="en-US" sz="1800" b="1" dirty="0">
                <a:latin typeface="Arial" charset="0"/>
                <a:ea typeface="ＭＳ Ｐゴシック" charset="-128"/>
              </a:rPr>
              <a:t> 　　　　</a:t>
            </a:r>
            <a:endParaRPr lang="en-US" altLang="ja-JP" sz="1800" b="1" dirty="0">
              <a:latin typeface="Arial" charset="0"/>
              <a:ea typeface="ＭＳ Ｐゴシック" charset="-128"/>
            </a:endParaRPr>
          </a:p>
          <a:p>
            <a:pPr>
              <a:defRPr/>
            </a:pPr>
            <a:r>
              <a:rPr lang="ja-JP" altLang="en-US" sz="1800" b="1" dirty="0">
                <a:latin typeface="Arial" charset="0"/>
                <a:ea typeface="ＭＳ Ｐゴシック" charset="-128"/>
              </a:rPr>
              <a:t>　</a:t>
            </a:r>
            <a:r>
              <a:rPr lang="ja-JP" altLang="en-US" sz="1800" b="1" dirty="0" smtClean="0">
                <a:latin typeface="Arial" charset="0"/>
                <a:ea typeface="ＭＳ Ｐゴシック" charset="-128"/>
              </a:rPr>
              <a:t>＊</a:t>
            </a:r>
            <a:r>
              <a:rPr lang="en-US" altLang="ja-JP" sz="1800" b="1" dirty="0">
                <a:latin typeface="Arial" charset="0"/>
                <a:ea typeface="ＭＳ Ｐゴシック" charset="-128"/>
              </a:rPr>
              <a:t>p&lt;0.05</a:t>
            </a:r>
          </a:p>
          <a:p>
            <a:pPr>
              <a:defRPr/>
            </a:pPr>
            <a:r>
              <a:rPr lang="ja-JP" altLang="en-US" sz="1800" b="1" dirty="0">
                <a:latin typeface="Arial" charset="0"/>
                <a:ea typeface="ＭＳ Ｐゴシック" charset="-128"/>
              </a:rPr>
              <a:t>  </a:t>
            </a:r>
            <a:r>
              <a:rPr lang="ja-JP" altLang="en-US" sz="1800" b="1" dirty="0" smtClean="0">
                <a:latin typeface="Arial" charset="0"/>
                <a:ea typeface="ＭＳ Ｐゴシック" charset="-128"/>
              </a:rPr>
              <a:t>群内</a:t>
            </a:r>
            <a:r>
              <a:rPr lang="ja-JP" altLang="en-US" sz="1800" b="1" dirty="0">
                <a:latin typeface="Arial" charset="0"/>
                <a:ea typeface="ＭＳ Ｐゴシック" charset="-128"/>
              </a:rPr>
              <a:t>エフェクトサイズ</a:t>
            </a:r>
            <a:endParaRPr lang="en-US" altLang="ja-JP" sz="1800" b="1" dirty="0">
              <a:latin typeface="Arial" charset="0"/>
              <a:ea typeface="ＭＳ Ｐゴシック" charset="-128"/>
            </a:endParaRPr>
          </a:p>
          <a:p>
            <a:pPr>
              <a:defRPr/>
            </a:pPr>
            <a:r>
              <a:rPr lang="ja-JP" altLang="en-US" sz="1800" b="1" dirty="0">
                <a:solidFill>
                  <a:schemeClr val="accent2">
                    <a:lumMod val="40000"/>
                    <a:lumOff val="60000"/>
                  </a:schemeClr>
                </a:solidFill>
                <a:latin typeface="Arial" charset="0"/>
                <a:ea typeface="ＭＳ Ｐゴシック" charset="-128"/>
              </a:rPr>
              <a:t>　　総合得点　</a:t>
            </a:r>
            <a:r>
              <a:rPr lang="en-US" altLang="ja-JP" sz="1800" b="1" dirty="0">
                <a:solidFill>
                  <a:schemeClr val="accent2">
                    <a:lumMod val="40000"/>
                    <a:lumOff val="60000"/>
                  </a:schemeClr>
                </a:solidFill>
                <a:latin typeface="Arial" charset="0"/>
                <a:ea typeface="ＭＳ Ｐゴシック" charset="-128"/>
              </a:rPr>
              <a:t>0.55</a:t>
            </a:r>
            <a:endParaRPr lang="ja-JP" altLang="en-US" sz="1800" dirty="0">
              <a:solidFill>
                <a:schemeClr val="accent2">
                  <a:lumMod val="40000"/>
                  <a:lumOff val="60000"/>
                </a:schemeClr>
              </a:solidFill>
              <a:latin typeface="Arial" charset="0"/>
              <a:ea typeface="ＭＳ Ｐゴシック" charset="-128"/>
            </a:endParaRPr>
          </a:p>
          <a:p>
            <a:pPr>
              <a:defRPr/>
            </a:pPr>
            <a:endParaRPr lang="ja-JP" altLang="en-US" dirty="0">
              <a:latin typeface="Arial" charset="0"/>
              <a:ea typeface="ＭＳ Ｐゴシック" charset="-128"/>
            </a:endParaRPr>
          </a:p>
        </p:txBody>
      </p:sp>
      <p:sp>
        <p:nvSpPr>
          <p:cNvPr id="5" name="テキスト ボックス 6"/>
          <p:cNvSpPr txBox="1">
            <a:spLocks noChangeArrowheads="1"/>
          </p:cNvSpPr>
          <p:nvPr/>
        </p:nvSpPr>
        <p:spPr bwMode="auto">
          <a:xfrm>
            <a:off x="1331913" y="2852738"/>
            <a:ext cx="71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a:t>
            </a:r>
            <a:endParaRPr lang="ja-JP" altLang="en-US"/>
          </a:p>
        </p:txBody>
      </p:sp>
      <p:sp>
        <p:nvSpPr>
          <p:cNvPr id="6" name="テキスト ボックス 7"/>
          <p:cNvSpPr txBox="1">
            <a:spLocks noChangeArrowheads="1"/>
          </p:cNvSpPr>
          <p:nvPr/>
        </p:nvSpPr>
        <p:spPr bwMode="auto">
          <a:xfrm>
            <a:off x="2339975" y="32845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a:t>
            </a:r>
            <a:endParaRPr lang="ja-JP" altLang="en-US"/>
          </a:p>
        </p:txBody>
      </p:sp>
      <p:sp>
        <p:nvSpPr>
          <p:cNvPr id="7" name="テキスト ボックス 6"/>
          <p:cNvSpPr txBox="1">
            <a:spLocks noChangeArrowheads="1"/>
          </p:cNvSpPr>
          <p:nvPr/>
        </p:nvSpPr>
        <p:spPr bwMode="auto">
          <a:xfrm>
            <a:off x="2371725" y="1484313"/>
            <a:ext cx="400050" cy="93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400"/>
              <a:t>数字順列</a:t>
            </a:r>
          </a:p>
        </p:txBody>
      </p:sp>
      <p:sp>
        <p:nvSpPr>
          <p:cNvPr id="8" name="テキスト ボックス 7"/>
          <p:cNvSpPr txBox="1">
            <a:spLocks noChangeArrowheads="1"/>
          </p:cNvSpPr>
          <p:nvPr/>
        </p:nvSpPr>
        <p:spPr bwMode="auto">
          <a:xfrm>
            <a:off x="7524750" y="333375"/>
            <a:ext cx="1295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800"/>
              <a:t>薬物療法の群間・群内有意差なし</a:t>
            </a:r>
          </a:p>
          <a:p>
            <a:pPr eaLnBrk="1" hangingPunct="1"/>
            <a:endParaRPr lang="ja-JP" altLang="en-US"/>
          </a:p>
        </p:txBody>
      </p:sp>
    </p:spTree>
    <p:extLst>
      <p:ext uri="{BB962C8B-B14F-4D97-AF65-F5344CB8AC3E}">
        <p14:creationId xmlns:p14="http://schemas.microsoft.com/office/powerpoint/2010/main" val="1774285363"/>
      </p:ext>
    </p:extLst>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60350"/>
            <a:ext cx="8229600" cy="504825"/>
          </a:xfrm>
          <a:prstGeom prst="rect">
            <a:avLst/>
          </a:prstGeom>
        </p:spPr>
        <p:txBody>
          <a:bodyPr/>
          <a:lstStyle/>
          <a:p>
            <a:pPr fontAlgn="auto">
              <a:spcAft>
                <a:spcPts val="0"/>
              </a:spcAft>
              <a:defRPr/>
            </a:pPr>
            <a:r>
              <a:rPr lang="ja-JP" altLang="en-US" sz="4000" spc="-100">
                <a:solidFill>
                  <a:schemeClr val="tx2">
                    <a:satMod val="200000"/>
                  </a:schemeClr>
                </a:solidFill>
                <a:latin typeface="+mj-lt"/>
                <a:ea typeface="+mj-ea"/>
                <a:cs typeface="+mj-cs"/>
              </a:rPr>
              <a:t>社会的機能の変化（</a:t>
            </a:r>
            <a:r>
              <a:rPr lang="en-US" altLang="ja-JP" sz="4000" spc="-100">
                <a:solidFill>
                  <a:schemeClr val="tx2">
                    <a:satMod val="200000"/>
                  </a:schemeClr>
                </a:solidFill>
                <a:latin typeface="+mj-lt"/>
                <a:ea typeface="+mj-ea"/>
                <a:cs typeface="+mj-cs"/>
              </a:rPr>
              <a:t>LASMI</a:t>
            </a:r>
            <a:r>
              <a:rPr lang="ja-JP" altLang="en-US" sz="4000" spc="-100">
                <a:solidFill>
                  <a:schemeClr val="tx2">
                    <a:satMod val="200000"/>
                  </a:schemeClr>
                </a:solidFill>
                <a:latin typeface="+mj-lt"/>
                <a:ea typeface="+mj-ea"/>
                <a:cs typeface="+mj-cs"/>
              </a:rPr>
              <a:t>）</a:t>
            </a:r>
            <a:endParaRPr lang="ja-JP" altLang="en-US" sz="4000" spc="-100" dirty="0">
              <a:solidFill>
                <a:schemeClr val="tx2">
                  <a:satMod val="200000"/>
                </a:schemeClr>
              </a:solidFill>
              <a:latin typeface="+mj-lt"/>
              <a:ea typeface="+mj-ea"/>
              <a:cs typeface="+mj-cs"/>
            </a:endParaRPr>
          </a:p>
        </p:txBody>
      </p:sp>
      <p:graphicFrame>
        <p:nvGraphicFramePr>
          <p:cNvPr id="3" name="コンテンツ プレースホルダ 4"/>
          <p:cNvGraphicFramePr>
            <a:graphicFrameLocks noGrp="1"/>
          </p:cNvGraphicFramePr>
          <p:nvPr/>
        </p:nvGraphicFramePr>
        <p:xfrm>
          <a:off x="250825" y="1484313"/>
          <a:ext cx="3937000" cy="4392612"/>
        </p:xfrm>
        <a:graphic>
          <a:graphicData uri="http://schemas.openxmlformats.org/presentationml/2006/ole">
            <mc:AlternateContent xmlns:mc="http://schemas.openxmlformats.org/markup-compatibility/2006">
              <mc:Choice xmlns:v="urn:schemas-microsoft-com:vml" Requires="v">
                <p:oleObj spid="_x0000_s1064" r:id="rId3" imgW="3938357" imgH="4389500" progId="Excel.Sheet.8">
                  <p:embed/>
                </p:oleObj>
              </mc:Choice>
              <mc:Fallback>
                <p:oleObj r:id="rId3" imgW="3938357" imgH="4389500"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3937000" cy="439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コンテンツ プレースホルダ 5"/>
          <p:cNvGraphicFramePr>
            <a:graphicFrameLocks noGrp="1"/>
          </p:cNvGraphicFramePr>
          <p:nvPr/>
        </p:nvGraphicFramePr>
        <p:xfrm>
          <a:off x="4643438" y="1268413"/>
          <a:ext cx="4038600" cy="4681537"/>
        </p:xfrm>
        <a:graphic>
          <a:graphicData uri="http://schemas.openxmlformats.org/presentationml/2006/ole">
            <mc:AlternateContent xmlns:mc="http://schemas.openxmlformats.org/markup-compatibility/2006">
              <mc:Choice xmlns:v="urn:schemas-microsoft-com:vml" Requires="v">
                <p:oleObj spid="_x0000_s1065" r:id="rId5" imgW="4035902" imgH="4682134" progId="Excel.Sheet.8">
                  <p:embed/>
                </p:oleObj>
              </mc:Choice>
              <mc:Fallback>
                <p:oleObj r:id="rId5" imgW="4035902" imgH="4682134"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268413"/>
                        <a:ext cx="4038600"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テキスト ボックス 6"/>
          <p:cNvSpPr txBox="1">
            <a:spLocks noChangeArrowheads="1"/>
          </p:cNvSpPr>
          <p:nvPr/>
        </p:nvSpPr>
        <p:spPr bwMode="auto">
          <a:xfrm>
            <a:off x="971550" y="908050"/>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800" b="1"/>
              <a:t>対人関係</a:t>
            </a:r>
          </a:p>
        </p:txBody>
      </p:sp>
      <p:sp>
        <p:nvSpPr>
          <p:cNvPr id="6" name="テキスト ボックス 7"/>
          <p:cNvSpPr txBox="1">
            <a:spLocks noChangeArrowheads="1"/>
          </p:cNvSpPr>
          <p:nvPr/>
        </p:nvSpPr>
        <p:spPr bwMode="auto">
          <a:xfrm>
            <a:off x="5076825" y="836613"/>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800"/>
              <a:t>労働と課題の遂行</a:t>
            </a:r>
          </a:p>
        </p:txBody>
      </p:sp>
      <p:sp>
        <p:nvSpPr>
          <p:cNvPr id="7" name="テキスト ボックス 8"/>
          <p:cNvSpPr txBox="1">
            <a:spLocks noChangeArrowheads="1"/>
          </p:cNvSpPr>
          <p:nvPr/>
        </p:nvSpPr>
        <p:spPr bwMode="auto">
          <a:xfrm>
            <a:off x="827088" y="6021388"/>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＊二元配置共分散分析</a:t>
            </a:r>
          </a:p>
        </p:txBody>
      </p:sp>
      <p:sp>
        <p:nvSpPr>
          <p:cNvPr id="8" name="テキスト ボックス 9"/>
          <p:cNvSpPr txBox="1">
            <a:spLocks noChangeArrowheads="1"/>
          </p:cNvSpPr>
          <p:nvPr/>
        </p:nvSpPr>
        <p:spPr bwMode="auto">
          <a:xfrm>
            <a:off x="7524750" y="4149725"/>
            <a:ext cx="122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a:t>＊相互　</a:t>
            </a:r>
            <a:endParaRPr lang="en-US" altLang="ja-JP"/>
          </a:p>
          <a:p>
            <a:pPr eaLnBrk="1" hangingPunct="1"/>
            <a:r>
              <a:rPr lang="ja-JP" altLang="en-US"/>
              <a:t>　作用</a:t>
            </a:r>
            <a:endParaRPr lang="en-US" altLang="ja-JP"/>
          </a:p>
          <a:p>
            <a:pPr eaLnBrk="1" hangingPunct="1"/>
            <a:r>
              <a:rPr lang="ja-JP" altLang="en-US"/>
              <a:t>　</a:t>
            </a:r>
            <a:r>
              <a:rPr lang="en-US" altLang="ja-JP"/>
              <a:t>p&lt;.10 </a:t>
            </a:r>
            <a:endParaRPr lang="ja-JP" altLang="en-US"/>
          </a:p>
        </p:txBody>
      </p:sp>
      <p:sp>
        <p:nvSpPr>
          <p:cNvPr id="9" name="テキスト ボックス 8"/>
          <p:cNvSpPr txBox="1">
            <a:spLocks noChangeArrowheads="1"/>
          </p:cNvSpPr>
          <p:nvPr/>
        </p:nvSpPr>
        <p:spPr bwMode="auto">
          <a:xfrm>
            <a:off x="4859338" y="6092825"/>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000" b="1"/>
              <a:t>（</a:t>
            </a:r>
            <a:r>
              <a:rPr lang="en-US" altLang="ja-JP" sz="2000" b="1"/>
              <a:t>PANSS</a:t>
            </a:r>
            <a:r>
              <a:rPr lang="ja-JP" altLang="en-US" sz="2000" b="1"/>
              <a:t>合計得点が有意傾向）</a:t>
            </a:r>
          </a:p>
        </p:txBody>
      </p:sp>
    </p:spTree>
    <p:extLst>
      <p:ext uri="{BB962C8B-B14F-4D97-AF65-F5344CB8AC3E}">
        <p14:creationId xmlns:p14="http://schemas.microsoft.com/office/powerpoint/2010/main" val="2317546606"/>
      </p:ext>
    </p:extLst>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609600"/>
            <a:ext cx="7772400" cy="1143000"/>
          </a:xfrm>
        </p:spPr>
        <p:txBody>
          <a:bodyPr/>
          <a:lstStyle/>
          <a:p>
            <a:r>
              <a:rPr lang="ja-JP" altLang="en-US" spc="-100" dirty="0">
                <a:solidFill>
                  <a:schemeClr val="tx2">
                    <a:satMod val="200000"/>
                  </a:schemeClr>
                </a:solidFill>
              </a:rPr>
              <a:t/>
            </a:r>
            <a:br>
              <a:rPr lang="ja-JP" altLang="en-US" spc="-100" dirty="0">
                <a:solidFill>
                  <a:schemeClr val="tx2">
                    <a:satMod val="200000"/>
                  </a:schemeClr>
                </a:solidFill>
              </a:rPr>
            </a:br>
            <a:endParaRPr kumimoji="1" lang="ja-JP" altLang="en-US"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89538"/>
            <a:ext cx="8856662" cy="4357688"/>
          </a:xfrm>
          <a:prstGeom prst="rect">
            <a:avLst/>
          </a:prstGeom>
          <a:solidFill>
            <a:schemeClr val="tx1"/>
          </a:solidFill>
          <a:ln>
            <a:noFill/>
          </a:ln>
          <a:effectLst/>
        </p:spPr>
      </p:pic>
      <p:sp>
        <p:nvSpPr>
          <p:cNvPr id="5" name="Rectangle 2"/>
          <p:cNvSpPr txBox="1">
            <a:spLocks noChangeArrowheads="1"/>
          </p:cNvSpPr>
          <p:nvPr/>
        </p:nvSpPr>
        <p:spPr>
          <a:xfrm>
            <a:off x="428625" y="142875"/>
            <a:ext cx="8215313" cy="785813"/>
          </a:xfrm>
          <a:prstGeom prst="rect">
            <a:avLst/>
          </a:prstGeom>
          <a:solidFill>
            <a:schemeClr val="bg1"/>
          </a:solidFill>
        </p:spPr>
        <p:txBody>
          <a:bodyPr/>
          <a:lstStyle/>
          <a:p>
            <a:pPr algn="ctr">
              <a:defRPr/>
            </a:pPr>
            <a:r>
              <a:rPr lang="en-US" altLang="ja-JP" sz="3600" kern="0" dirty="0" smtClean="0">
                <a:solidFill>
                  <a:schemeClr val="tx2"/>
                </a:solidFill>
                <a:latin typeface="+mj-lt"/>
                <a:ea typeface="+mj-ea"/>
                <a:cs typeface="+mj-cs"/>
              </a:rPr>
              <a:t>1</a:t>
            </a:r>
            <a:r>
              <a:rPr lang="ja-JP" altLang="en-US" sz="3600" kern="0" dirty="0" smtClean="0">
                <a:solidFill>
                  <a:schemeClr val="tx2"/>
                </a:solidFill>
                <a:latin typeface="+mj-lt"/>
                <a:ea typeface="+mj-ea"/>
                <a:cs typeface="+mj-cs"/>
              </a:rPr>
              <a:t>年間の追跡結果</a:t>
            </a:r>
            <a:r>
              <a:rPr lang="ja-JP" altLang="en-US" sz="2400" kern="0" dirty="0" smtClean="0">
                <a:solidFill>
                  <a:schemeClr val="tx2"/>
                </a:solidFill>
                <a:latin typeface="+mj-lt"/>
                <a:ea typeface="+mj-ea"/>
                <a:cs typeface="+mj-cs"/>
              </a:rPr>
              <a:t>（群</a:t>
            </a:r>
            <a:r>
              <a:rPr lang="ja-JP" altLang="en-US" sz="2400" kern="0" dirty="0">
                <a:solidFill>
                  <a:schemeClr val="tx2"/>
                </a:solidFill>
                <a:latin typeface="+mj-lt"/>
                <a:ea typeface="+mj-ea"/>
                <a:cs typeface="+mj-cs"/>
              </a:rPr>
              <a:t>別の就労もしくは利用の</a:t>
            </a:r>
            <a:r>
              <a:rPr lang="ja-JP" altLang="en-US" sz="2400" u="sng" kern="0" dirty="0">
                <a:solidFill>
                  <a:schemeClr val="tx2"/>
                </a:solidFill>
                <a:latin typeface="+mj-lt"/>
                <a:ea typeface="+mj-ea"/>
                <a:cs typeface="+mj-cs"/>
              </a:rPr>
              <a:t>有無</a:t>
            </a:r>
            <a:r>
              <a:rPr lang="ja-JP" altLang="en-US" sz="2400" kern="0" dirty="0">
                <a:solidFill>
                  <a:schemeClr val="tx2"/>
                </a:solidFill>
                <a:latin typeface="+mj-lt"/>
                <a:ea typeface="+mj-ea"/>
                <a:cs typeface="+mj-cs"/>
              </a:rPr>
              <a:t>）</a:t>
            </a:r>
            <a:endParaRPr lang="ja-JP" altLang="ja-JP" sz="2400" kern="0" dirty="0">
              <a:solidFill>
                <a:schemeClr val="tx2"/>
              </a:solidFill>
              <a:latin typeface="+mj-lt"/>
              <a:ea typeface="+mj-ea"/>
              <a:cs typeface="+mj-cs"/>
            </a:endParaRPr>
          </a:p>
        </p:txBody>
      </p:sp>
      <p:sp>
        <p:nvSpPr>
          <p:cNvPr id="6" name="Rectangle 2"/>
          <p:cNvSpPr txBox="1">
            <a:spLocks noChangeArrowheads="1"/>
          </p:cNvSpPr>
          <p:nvPr/>
        </p:nvSpPr>
        <p:spPr>
          <a:xfrm>
            <a:off x="357188" y="5129213"/>
            <a:ext cx="8501062" cy="1612900"/>
          </a:xfrm>
          <a:prstGeom prst="rect">
            <a:avLst/>
          </a:prstGeom>
          <a:solidFill>
            <a:schemeClr val="bg1"/>
          </a:solidFill>
        </p:spPr>
        <p:txBody>
          <a:bodyPr/>
          <a:lstStyle/>
          <a:p>
            <a:pPr>
              <a:defRPr/>
            </a:pPr>
            <a:r>
              <a:rPr lang="en-US" altLang="ja-JP" sz="1800" dirty="0"/>
              <a:t>1)</a:t>
            </a:r>
            <a:r>
              <a:rPr lang="ja-JP" altLang="en-US" sz="1800" dirty="0"/>
              <a:t>有給の競争的雇用（正社員・アルバイト） </a:t>
            </a:r>
            <a:r>
              <a:rPr lang="en-US" altLang="ja-JP" sz="1800" dirty="0"/>
              <a:t>2)</a:t>
            </a:r>
            <a:r>
              <a:rPr lang="ja-JP" altLang="en-US" sz="1800" dirty="0"/>
              <a:t>有給の障害者雇用（正社員・アルバイト）</a:t>
            </a:r>
            <a:endParaRPr lang="en-US" altLang="ja-JP" sz="1800" dirty="0"/>
          </a:p>
          <a:p>
            <a:pPr>
              <a:defRPr/>
            </a:pPr>
            <a:r>
              <a:rPr lang="en-US" altLang="ja-JP" sz="1800" dirty="0"/>
              <a:t>3)</a:t>
            </a:r>
            <a:r>
              <a:rPr lang="ja-JP" altLang="en-US" sz="1800" dirty="0"/>
              <a:t>ステップアップ雇用，トライアル雇用，委託訓練などの制度利用 </a:t>
            </a:r>
            <a:endParaRPr lang="en-US" altLang="ja-JP" sz="1800" dirty="0"/>
          </a:p>
          <a:p>
            <a:pPr>
              <a:defRPr/>
            </a:pPr>
            <a:r>
              <a:rPr lang="en-US" altLang="ja-JP" sz="1800" dirty="0"/>
              <a:t>4</a:t>
            </a:r>
            <a:r>
              <a:rPr lang="ja-JP" altLang="en-US" sz="1800" dirty="0"/>
              <a:t>）デイケア・作業所・授産施設などの準備期間利用 </a:t>
            </a:r>
            <a:endParaRPr lang="en-US" altLang="ja-JP" sz="1800" dirty="0"/>
          </a:p>
          <a:p>
            <a:pPr>
              <a:defRPr/>
            </a:pPr>
            <a:r>
              <a:rPr lang="en-US" altLang="ja-JP" sz="1800" kern="0" dirty="0">
                <a:solidFill>
                  <a:schemeClr val="tx2"/>
                </a:solidFill>
                <a:latin typeface="+mj-lt"/>
                <a:ea typeface="+mj-ea"/>
                <a:cs typeface="+mj-cs"/>
              </a:rPr>
              <a:t>5)</a:t>
            </a:r>
            <a:r>
              <a:rPr lang="ja-JP" altLang="en-US" sz="1800" kern="0" dirty="0">
                <a:solidFill>
                  <a:schemeClr val="tx2"/>
                </a:solidFill>
                <a:latin typeface="+mj-lt"/>
                <a:ea typeface="+mj-ea"/>
                <a:cs typeface="+mj-cs"/>
              </a:rPr>
              <a:t>　</a:t>
            </a:r>
            <a:r>
              <a:rPr lang="en-US" altLang="ja-JP" sz="1800" kern="0" dirty="0">
                <a:solidFill>
                  <a:schemeClr val="tx2"/>
                </a:solidFill>
                <a:latin typeface="+mj-lt"/>
                <a:ea typeface="+mj-ea"/>
                <a:cs typeface="+mj-cs"/>
              </a:rPr>
              <a:t>1)</a:t>
            </a:r>
            <a:r>
              <a:rPr lang="ja-JP" altLang="en-US" sz="1800" kern="0" dirty="0">
                <a:solidFill>
                  <a:schemeClr val="tx2"/>
                </a:solidFill>
                <a:latin typeface="+mj-lt"/>
                <a:ea typeface="+mj-ea"/>
                <a:cs typeface="+mj-cs"/>
              </a:rPr>
              <a:t>一般雇用と</a:t>
            </a:r>
            <a:r>
              <a:rPr lang="en-US" altLang="ja-JP" sz="1800" kern="0" dirty="0">
                <a:solidFill>
                  <a:schemeClr val="tx2"/>
                </a:solidFill>
                <a:latin typeface="+mj-lt"/>
                <a:ea typeface="+mj-ea"/>
                <a:cs typeface="+mj-cs"/>
              </a:rPr>
              <a:t>2)</a:t>
            </a:r>
            <a:r>
              <a:rPr lang="ja-JP" altLang="en-US" sz="1800" kern="0" dirty="0">
                <a:solidFill>
                  <a:schemeClr val="tx2"/>
                </a:solidFill>
                <a:latin typeface="+mj-lt"/>
                <a:ea typeface="+mj-ea"/>
                <a:cs typeface="+mj-cs"/>
              </a:rPr>
              <a:t>障害者雇用を合わせた指標，重複していた</a:t>
            </a:r>
            <a:r>
              <a:rPr lang="en-US" altLang="ja-JP" sz="1800" kern="0" dirty="0">
                <a:solidFill>
                  <a:schemeClr val="tx2"/>
                </a:solidFill>
                <a:latin typeface="+mj-lt"/>
                <a:ea typeface="+mj-ea"/>
                <a:cs typeface="+mj-cs"/>
              </a:rPr>
              <a:t>1</a:t>
            </a:r>
            <a:r>
              <a:rPr lang="ja-JP" altLang="en-US" sz="1800" kern="0" dirty="0">
                <a:solidFill>
                  <a:schemeClr val="tx2"/>
                </a:solidFill>
                <a:latin typeface="+mj-lt"/>
                <a:ea typeface="+mj-ea"/>
                <a:cs typeface="+mj-cs"/>
              </a:rPr>
              <a:t>名は、</a:t>
            </a:r>
            <a:r>
              <a:rPr lang="en-US" altLang="ja-JP" sz="1800" kern="0" dirty="0">
                <a:solidFill>
                  <a:schemeClr val="tx2"/>
                </a:solidFill>
                <a:latin typeface="+mj-lt"/>
                <a:ea typeface="+mj-ea"/>
                <a:cs typeface="+mj-cs"/>
              </a:rPr>
              <a:t>1</a:t>
            </a:r>
            <a:r>
              <a:rPr lang="ja-JP" altLang="en-US" sz="1800" kern="0" dirty="0">
                <a:solidFill>
                  <a:schemeClr val="tx2"/>
                </a:solidFill>
                <a:latin typeface="+mj-lt"/>
                <a:ea typeface="+mj-ea"/>
                <a:cs typeface="+mj-cs"/>
              </a:rPr>
              <a:t>としてカウント</a:t>
            </a:r>
            <a:endParaRPr lang="en-US" altLang="ja-JP" sz="1800" kern="0" dirty="0">
              <a:solidFill>
                <a:schemeClr val="tx2"/>
              </a:solidFill>
              <a:latin typeface="+mj-lt"/>
              <a:ea typeface="+mj-ea"/>
              <a:cs typeface="+mj-cs"/>
            </a:endParaRPr>
          </a:p>
          <a:p>
            <a:pPr>
              <a:defRPr/>
            </a:pPr>
            <a:r>
              <a:rPr lang="en-US" altLang="ja-JP" sz="1800" kern="0" dirty="0">
                <a:solidFill>
                  <a:schemeClr val="tx2"/>
                </a:solidFill>
                <a:latin typeface="+mj-lt"/>
                <a:ea typeface="+mj-ea"/>
                <a:cs typeface="+mj-cs"/>
              </a:rPr>
              <a:t>6)SE</a:t>
            </a:r>
            <a:r>
              <a:rPr lang="ja-JP" altLang="en-US" sz="1800" kern="0" dirty="0">
                <a:solidFill>
                  <a:schemeClr val="tx2"/>
                </a:solidFill>
                <a:latin typeface="+mj-lt"/>
                <a:ea typeface="+mj-ea"/>
                <a:cs typeface="+mj-cs"/>
              </a:rPr>
              <a:t>群 </a:t>
            </a:r>
            <a:r>
              <a:rPr lang="en-US" altLang="ja-JP" sz="1800" kern="0" dirty="0">
                <a:solidFill>
                  <a:schemeClr val="tx2"/>
                </a:solidFill>
                <a:latin typeface="+mj-lt"/>
                <a:ea typeface="+mj-ea"/>
                <a:cs typeface="+mj-cs"/>
              </a:rPr>
              <a:t>n=47, CR+SE</a:t>
            </a:r>
            <a:r>
              <a:rPr lang="ja-JP" altLang="en-US" sz="1800" kern="0" dirty="0">
                <a:solidFill>
                  <a:schemeClr val="tx2"/>
                </a:solidFill>
                <a:latin typeface="+mj-lt"/>
                <a:ea typeface="+mj-ea"/>
                <a:cs typeface="+mj-cs"/>
              </a:rPr>
              <a:t>群 </a:t>
            </a:r>
            <a:r>
              <a:rPr lang="en-US" altLang="ja-JP" sz="1800" kern="0" dirty="0">
                <a:solidFill>
                  <a:schemeClr val="tx2"/>
                </a:solidFill>
                <a:latin typeface="+mj-lt"/>
                <a:ea typeface="+mj-ea"/>
                <a:cs typeface="+mj-cs"/>
              </a:rPr>
              <a:t>n=46</a:t>
            </a:r>
            <a:endParaRPr lang="ja-JP" altLang="ja-JP" sz="1800" kern="0" dirty="0">
              <a:solidFill>
                <a:schemeClr val="tx2"/>
              </a:solidFill>
              <a:latin typeface="+mj-lt"/>
              <a:ea typeface="+mj-ea"/>
              <a:cs typeface="+mj-cs"/>
            </a:endParaRPr>
          </a:p>
        </p:txBody>
      </p:sp>
      <p:sp>
        <p:nvSpPr>
          <p:cNvPr id="7" name="正方形/長方形 6"/>
          <p:cNvSpPr/>
          <p:nvPr/>
        </p:nvSpPr>
        <p:spPr bwMode="auto">
          <a:xfrm>
            <a:off x="2644775" y="4652963"/>
            <a:ext cx="558800" cy="471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bwMode="auto">
          <a:xfrm>
            <a:off x="5435600" y="4652963"/>
            <a:ext cx="608013"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896295822"/>
      </p:ext>
    </p:extLst>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6" y="1155978"/>
            <a:ext cx="8858250" cy="3867150"/>
          </a:xfrm>
          <a:prstGeom prst="rect">
            <a:avLst/>
          </a:prstGeom>
          <a:solidFill>
            <a:schemeClr val="tx1"/>
          </a:solidFill>
          <a:ln>
            <a:noFill/>
          </a:ln>
          <a:effectLst/>
        </p:spPr>
      </p:pic>
      <p:sp>
        <p:nvSpPr>
          <p:cNvPr id="3" name="Rectangle 2"/>
          <p:cNvSpPr txBox="1">
            <a:spLocks noChangeArrowheads="1"/>
          </p:cNvSpPr>
          <p:nvPr/>
        </p:nvSpPr>
        <p:spPr>
          <a:xfrm>
            <a:off x="351183" y="205066"/>
            <a:ext cx="8289593" cy="785812"/>
          </a:xfrm>
          <a:prstGeom prst="rect">
            <a:avLst/>
          </a:prstGeom>
          <a:solidFill>
            <a:srgbClr val="002060"/>
          </a:solidFill>
        </p:spPr>
        <p:txBody>
          <a:bodyPr/>
          <a:lstStyle/>
          <a:p>
            <a:pPr algn="ctr">
              <a:defRPr/>
            </a:pPr>
            <a:r>
              <a:rPr lang="ja-JP" altLang="en-US" sz="4000" kern="0" dirty="0">
                <a:solidFill>
                  <a:schemeClr val="tx2"/>
                </a:solidFill>
                <a:latin typeface="+mj-lt"/>
                <a:ea typeface="+mj-ea"/>
                <a:cs typeface="+mj-cs"/>
              </a:rPr>
              <a:t>結果</a:t>
            </a:r>
            <a:r>
              <a:rPr lang="ja-JP" altLang="en-US" sz="2400" kern="0" dirty="0">
                <a:solidFill>
                  <a:schemeClr val="tx2"/>
                </a:solidFill>
                <a:latin typeface="+mj-lt"/>
                <a:ea typeface="+mj-ea"/>
                <a:cs typeface="+mj-cs"/>
              </a:rPr>
              <a:t>（就労関連指標：群別の就労もしくは利用</a:t>
            </a:r>
            <a:r>
              <a:rPr lang="ja-JP" altLang="en-US" sz="2400" u="sng" kern="0" dirty="0">
                <a:solidFill>
                  <a:schemeClr val="tx2"/>
                </a:solidFill>
                <a:latin typeface="+mj-lt"/>
                <a:ea typeface="+mj-ea"/>
                <a:cs typeface="+mj-cs"/>
              </a:rPr>
              <a:t>日数</a:t>
            </a:r>
            <a:r>
              <a:rPr lang="ja-JP" altLang="en-US" sz="2400" kern="0" dirty="0">
                <a:solidFill>
                  <a:schemeClr val="tx2"/>
                </a:solidFill>
                <a:latin typeface="+mj-lt"/>
                <a:ea typeface="+mj-ea"/>
                <a:cs typeface="+mj-cs"/>
              </a:rPr>
              <a:t>）</a:t>
            </a:r>
            <a:endParaRPr lang="ja-JP" altLang="ja-JP" sz="2400" kern="0" dirty="0">
              <a:solidFill>
                <a:schemeClr val="tx2"/>
              </a:solidFill>
              <a:latin typeface="+mj-lt"/>
              <a:ea typeface="+mj-ea"/>
              <a:cs typeface="+mj-cs"/>
            </a:endParaRPr>
          </a:p>
        </p:txBody>
      </p:sp>
      <p:sp>
        <p:nvSpPr>
          <p:cNvPr id="4" name="Rectangle 2"/>
          <p:cNvSpPr txBox="1">
            <a:spLocks noChangeArrowheads="1"/>
          </p:cNvSpPr>
          <p:nvPr/>
        </p:nvSpPr>
        <p:spPr>
          <a:xfrm>
            <a:off x="30507" y="5023128"/>
            <a:ext cx="9010427" cy="1357313"/>
          </a:xfrm>
          <a:prstGeom prst="rect">
            <a:avLst/>
          </a:prstGeom>
          <a:solidFill>
            <a:srgbClr val="002060"/>
          </a:solidFill>
        </p:spPr>
        <p:txBody>
          <a:bodyPr/>
          <a:lstStyle/>
          <a:p>
            <a:pPr>
              <a:defRPr/>
            </a:pPr>
            <a:r>
              <a:rPr lang="en-US" altLang="ja-JP" sz="1600" dirty="0">
                <a:ea typeface="ＭＳ Ｐゴシック" charset="-128"/>
              </a:rPr>
              <a:t>※</a:t>
            </a:r>
            <a:r>
              <a:rPr lang="ja-JP" altLang="en-US" sz="1600" dirty="0">
                <a:ea typeface="ＭＳ Ｐゴシック" charset="-128"/>
              </a:rPr>
              <a:t>下段は年齢を共変量にいれた共分散分析</a:t>
            </a:r>
            <a:endParaRPr lang="en-US" altLang="ja-JP" sz="1600" dirty="0">
              <a:ea typeface="ＭＳ Ｐゴシック" charset="-128"/>
            </a:endParaRPr>
          </a:p>
          <a:p>
            <a:pPr>
              <a:defRPr/>
            </a:pPr>
            <a:r>
              <a:rPr lang="en-US" altLang="ja-JP" sz="1600" dirty="0">
                <a:ea typeface="ＭＳ Ｐゴシック" charset="-128"/>
              </a:rPr>
              <a:t>1)</a:t>
            </a:r>
            <a:r>
              <a:rPr lang="ja-JP" altLang="en-US" sz="1600" dirty="0">
                <a:ea typeface="ＭＳ Ｐゴシック" charset="-128"/>
              </a:rPr>
              <a:t>有給の競争的雇用（正社員・アルバイト） </a:t>
            </a:r>
            <a:r>
              <a:rPr lang="en-US" altLang="ja-JP" sz="1600" dirty="0">
                <a:ea typeface="ＭＳ Ｐゴシック" charset="-128"/>
              </a:rPr>
              <a:t>2)</a:t>
            </a:r>
            <a:r>
              <a:rPr lang="ja-JP" altLang="en-US" sz="1600" dirty="0">
                <a:ea typeface="ＭＳ Ｐゴシック" charset="-128"/>
              </a:rPr>
              <a:t>有給の障害者雇用（正社員・アルバイト）</a:t>
            </a:r>
            <a:endParaRPr lang="en-US" altLang="ja-JP" sz="1600" dirty="0">
              <a:ea typeface="ＭＳ Ｐゴシック" charset="-128"/>
            </a:endParaRPr>
          </a:p>
          <a:p>
            <a:pPr>
              <a:defRPr/>
            </a:pPr>
            <a:r>
              <a:rPr lang="en-US" altLang="ja-JP" sz="1600" dirty="0">
                <a:ea typeface="ＭＳ Ｐゴシック" charset="-128"/>
              </a:rPr>
              <a:t>3)</a:t>
            </a:r>
            <a:r>
              <a:rPr lang="ja-JP" altLang="en-US" sz="1600" dirty="0">
                <a:ea typeface="ＭＳ Ｐゴシック" charset="-128"/>
              </a:rPr>
              <a:t>ステップアップ雇用，トライアル雇用，委託訓練などの制度利用 </a:t>
            </a:r>
            <a:endParaRPr lang="en-US" altLang="ja-JP" sz="1600" dirty="0">
              <a:ea typeface="ＭＳ Ｐゴシック" charset="-128"/>
            </a:endParaRPr>
          </a:p>
          <a:p>
            <a:pPr>
              <a:defRPr/>
            </a:pPr>
            <a:r>
              <a:rPr lang="en-US" altLang="ja-JP" sz="1600" dirty="0">
                <a:ea typeface="ＭＳ Ｐゴシック" charset="-128"/>
              </a:rPr>
              <a:t>4</a:t>
            </a:r>
            <a:r>
              <a:rPr lang="ja-JP" altLang="en-US" sz="1600" dirty="0">
                <a:ea typeface="ＭＳ Ｐゴシック" charset="-128"/>
              </a:rPr>
              <a:t>）デイケア・作業所・授産施設などの準備機関利用 　</a:t>
            </a:r>
            <a:r>
              <a:rPr lang="en-US" altLang="ja-JP" sz="1600" kern="0" dirty="0">
                <a:solidFill>
                  <a:schemeClr val="tx2"/>
                </a:solidFill>
                <a:ea typeface="ＭＳ Ｐゴシック" charset="-128"/>
              </a:rPr>
              <a:t>5)</a:t>
            </a:r>
            <a:r>
              <a:rPr lang="ja-JP" altLang="en-US" sz="1600" kern="0" dirty="0">
                <a:solidFill>
                  <a:schemeClr val="tx2"/>
                </a:solidFill>
                <a:ea typeface="ＭＳ Ｐゴシック" charset="-128"/>
              </a:rPr>
              <a:t>　</a:t>
            </a:r>
            <a:r>
              <a:rPr lang="en-US" altLang="ja-JP" sz="1600" kern="0" dirty="0">
                <a:solidFill>
                  <a:schemeClr val="tx2"/>
                </a:solidFill>
                <a:ea typeface="ＭＳ Ｐゴシック" charset="-128"/>
              </a:rPr>
              <a:t>1)</a:t>
            </a:r>
            <a:r>
              <a:rPr lang="ja-JP" altLang="en-US" sz="1600" kern="0" dirty="0">
                <a:solidFill>
                  <a:schemeClr val="tx2"/>
                </a:solidFill>
                <a:ea typeface="ＭＳ Ｐゴシック" charset="-128"/>
              </a:rPr>
              <a:t>一般雇用と</a:t>
            </a:r>
            <a:r>
              <a:rPr lang="en-US" altLang="ja-JP" sz="1600" kern="0" dirty="0">
                <a:solidFill>
                  <a:schemeClr val="tx2"/>
                </a:solidFill>
                <a:ea typeface="ＭＳ Ｐゴシック" charset="-128"/>
              </a:rPr>
              <a:t>2)</a:t>
            </a:r>
            <a:r>
              <a:rPr lang="ja-JP" altLang="en-US" sz="1600" kern="0" dirty="0">
                <a:solidFill>
                  <a:schemeClr val="tx2"/>
                </a:solidFill>
                <a:ea typeface="ＭＳ Ｐゴシック" charset="-128"/>
              </a:rPr>
              <a:t>障害者雇用を合わせた指標</a:t>
            </a:r>
            <a:endParaRPr lang="en-US" altLang="ja-JP" sz="1600" kern="0" dirty="0">
              <a:solidFill>
                <a:schemeClr val="tx2"/>
              </a:solidFill>
              <a:ea typeface="ＭＳ Ｐゴシック" charset="-128"/>
            </a:endParaRPr>
          </a:p>
          <a:p>
            <a:pPr>
              <a:defRPr/>
            </a:pPr>
            <a:r>
              <a:rPr lang="en-US" altLang="ja-JP" sz="1600" kern="0" dirty="0">
                <a:solidFill>
                  <a:schemeClr val="tx2"/>
                </a:solidFill>
                <a:ea typeface="ＭＳ Ｐゴシック" charset="-128"/>
              </a:rPr>
              <a:t>6)</a:t>
            </a:r>
            <a:r>
              <a:rPr lang="ja-JP" altLang="en-US" sz="1600" kern="0" dirty="0">
                <a:solidFill>
                  <a:schemeClr val="tx2"/>
                </a:solidFill>
                <a:ea typeface="ＭＳ Ｐゴシック" charset="-128"/>
              </a:rPr>
              <a:t>　</a:t>
            </a:r>
            <a:r>
              <a:rPr lang="en-US" altLang="ja-JP" sz="1600" kern="0" dirty="0">
                <a:solidFill>
                  <a:schemeClr val="tx2"/>
                </a:solidFill>
                <a:ea typeface="ＭＳ Ｐゴシック" charset="-128"/>
              </a:rPr>
              <a:t>SE</a:t>
            </a:r>
            <a:r>
              <a:rPr lang="ja-JP" altLang="en-US" sz="1600" kern="0" dirty="0">
                <a:solidFill>
                  <a:schemeClr val="tx2"/>
                </a:solidFill>
                <a:ea typeface="ＭＳ Ｐゴシック" charset="-128"/>
              </a:rPr>
              <a:t>群（</a:t>
            </a:r>
            <a:r>
              <a:rPr lang="en-US" altLang="ja-JP" sz="1600" kern="0" dirty="0">
                <a:solidFill>
                  <a:schemeClr val="tx2"/>
                </a:solidFill>
                <a:ea typeface="ＭＳ Ｐゴシック" charset="-128"/>
              </a:rPr>
              <a:t>n=42</a:t>
            </a:r>
            <a:r>
              <a:rPr lang="ja-JP" altLang="en-US" sz="1600" kern="0" dirty="0">
                <a:solidFill>
                  <a:schemeClr val="tx2"/>
                </a:solidFill>
                <a:ea typeface="ＭＳ Ｐゴシック" charset="-128"/>
              </a:rPr>
              <a:t>）</a:t>
            </a:r>
            <a:r>
              <a:rPr lang="en-US" altLang="ja-JP" sz="1600" kern="0" dirty="0">
                <a:solidFill>
                  <a:schemeClr val="tx2"/>
                </a:solidFill>
                <a:ea typeface="ＭＳ Ｐゴシック" charset="-128"/>
              </a:rPr>
              <a:t>, CR;SE</a:t>
            </a:r>
            <a:r>
              <a:rPr lang="ja-JP" altLang="en-US" sz="1600" kern="0" dirty="0">
                <a:solidFill>
                  <a:schemeClr val="tx2"/>
                </a:solidFill>
                <a:ea typeface="ＭＳ Ｐゴシック" charset="-128"/>
              </a:rPr>
              <a:t>群（</a:t>
            </a:r>
            <a:r>
              <a:rPr lang="en-US" altLang="ja-JP" sz="1600" kern="0" dirty="0">
                <a:solidFill>
                  <a:schemeClr val="tx2"/>
                </a:solidFill>
                <a:ea typeface="ＭＳ Ｐゴシック" charset="-128"/>
              </a:rPr>
              <a:t>n=38</a:t>
            </a:r>
            <a:r>
              <a:rPr lang="ja-JP" altLang="en-US" sz="1600" kern="0" dirty="0">
                <a:solidFill>
                  <a:schemeClr val="tx2"/>
                </a:solidFill>
                <a:ea typeface="ＭＳ Ｐゴシック" charset="-128"/>
              </a:rPr>
              <a:t>）</a:t>
            </a:r>
            <a:endParaRPr lang="ja-JP" altLang="ja-JP" sz="1600" kern="0" dirty="0">
              <a:solidFill>
                <a:schemeClr val="tx2"/>
              </a:solidFill>
              <a:ea typeface="ＭＳ Ｐゴシック" charset="-128"/>
            </a:endParaRPr>
          </a:p>
          <a:p>
            <a:pPr>
              <a:defRPr/>
            </a:pPr>
            <a:endParaRPr lang="ja-JP" altLang="ja-JP" sz="1600" kern="0" dirty="0">
              <a:solidFill>
                <a:schemeClr val="tx2"/>
              </a:solidFill>
              <a:latin typeface="+mj-lt"/>
              <a:ea typeface="+mj-ea"/>
              <a:cs typeface="+mj-cs"/>
            </a:endParaRPr>
          </a:p>
        </p:txBody>
      </p:sp>
      <p:sp>
        <p:nvSpPr>
          <p:cNvPr id="5" name="正方形/長方形 4"/>
          <p:cNvSpPr/>
          <p:nvPr/>
        </p:nvSpPr>
        <p:spPr bwMode="auto">
          <a:xfrm>
            <a:off x="1973607" y="3754716"/>
            <a:ext cx="1454483"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bwMode="auto">
          <a:xfrm>
            <a:off x="5142258" y="3754716"/>
            <a:ext cx="1452882"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890652865"/>
      </p:ext>
    </p:extLst>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71500" y="512763"/>
            <a:ext cx="85725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a:lstStyle>
          <a:p>
            <a:pPr eaLnBrk="1" fontAlgn="auto" hangingPunct="1">
              <a:spcAft>
                <a:spcPts val="0"/>
              </a:spcAft>
              <a:defRPr/>
            </a:pPr>
            <a:r>
              <a:rPr kumimoji="0" lang="en-US" altLang="ja-JP" kern="0" dirty="0" err="1" smtClean="0">
                <a:solidFill>
                  <a:schemeClr val="tx2">
                    <a:satMod val="200000"/>
                  </a:schemeClr>
                </a:solidFill>
              </a:rPr>
              <a:t>Schizophrenia,”Just</a:t>
            </a:r>
            <a:r>
              <a:rPr kumimoji="0" lang="en-US" altLang="ja-JP" kern="0" dirty="0" smtClean="0">
                <a:solidFill>
                  <a:schemeClr val="tx2">
                    <a:satMod val="200000"/>
                  </a:schemeClr>
                </a:solidFill>
              </a:rPr>
              <a:t> the Facts” </a:t>
            </a:r>
            <a:r>
              <a:rPr kumimoji="0" lang="ja-JP" altLang="en-US" kern="0" dirty="0" smtClean="0">
                <a:solidFill>
                  <a:schemeClr val="tx2">
                    <a:satMod val="200000"/>
                  </a:schemeClr>
                </a:solidFill>
              </a:rPr>
              <a:t>　</a:t>
            </a:r>
            <a:r>
              <a:rPr kumimoji="0" lang="en-US" altLang="ja-JP" sz="2800" kern="0" dirty="0" err="1" smtClean="0">
                <a:solidFill>
                  <a:schemeClr val="tx2">
                    <a:satMod val="200000"/>
                  </a:schemeClr>
                </a:solidFill>
              </a:rPr>
              <a:t>Tandon</a:t>
            </a:r>
            <a:r>
              <a:rPr kumimoji="0" lang="en-US" altLang="ja-JP" sz="2800" kern="0" dirty="0" smtClean="0">
                <a:solidFill>
                  <a:schemeClr val="tx2">
                    <a:satMod val="200000"/>
                  </a:schemeClr>
                </a:solidFill>
              </a:rPr>
              <a:t> R et al. </a:t>
            </a:r>
            <a:r>
              <a:rPr kumimoji="0" lang="en-US" altLang="ja-JP" sz="2800" kern="0" dirty="0" err="1" smtClean="0">
                <a:solidFill>
                  <a:schemeClr val="tx2">
                    <a:satMod val="200000"/>
                  </a:schemeClr>
                </a:solidFill>
              </a:rPr>
              <a:t>Schizophr</a:t>
            </a:r>
            <a:r>
              <a:rPr kumimoji="0" lang="en-US" altLang="ja-JP" sz="2800" kern="0" dirty="0" smtClean="0">
                <a:solidFill>
                  <a:schemeClr val="tx2">
                    <a:satMod val="200000"/>
                  </a:schemeClr>
                </a:solidFill>
              </a:rPr>
              <a:t> </a:t>
            </a:r>
            <a:r>
              <a:rPr kumimoji="0" lang="en-US" altLang="ja-JP" sz="2800" kern="0" dirty="0" err="1" smtClean="0">
                <a:solidFill>
                  <a:schemeClr val="tx2">
                    <a:satMod val="200000"/>
                  </a:schemeClr>
                </a:solidFill>
              </a:rPr>
              <a:t>Resezrch</a:t>
            </a:r>
            <a:r>
              <a:rPr kumimoji="0" lang="en-US" altLang="ja-JP" sz="2800" kern="0" dirty="0" smtClean="0">
                <a:solidFill>
                  <a:schemeClr val="tx2">
                    <a:satMod val="200000"/>
                  </a:schemeClr>
                </a:solidFill>
              </a:rPr>
              <a:t> 2008 </a:t>
            </a:r>
            <a:endParaRPr kumimoji="0" lang="ja-JP" altLang="en-US" sz="2800" kern="0" dirty="0">
              <a:solidFill>
                <a:schemeClr val="tx2">
                  <a:satMod val="200000"/>
                </a:schemeClr>
              </a:solidFill>
            </a:endParaRPr>
          </a:p>
        </p:txBody>
      </p:sp>
      <p:sp>
        <p:nvSpPr>
          <p:cNvPr id="5" name="コンテンツ プレースホルダ 2"/>
          <p:cNvSpPr txBox="1">
            <a:spLocks/>
          </p:cNvSpPr>
          <p:nvPr/>
        </p:nvSpPr>
        <p:spPr>
          <a:xfrm>
            <a:off x="971600" y="1772816"/>
            <a:ext cx="7772400" cy="4572000"/>
          </a:xfrm>
          <a:prstGeom prst="rect">
            <a:avLst/>
          </a:prstGeom>
        </p:spPr>
        <p:txBody>
          <a:bodyPr>
            <a:normAutofit fontScale="70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11480" eaLnBrk="1" fontAlgn="auto" hangingPunct="1">
              <a:spcAft>
                <a:spcPts val="0"/>
              </a:spcAft>
              <a:buFont typeface="Wingdings"/>
              <a:buChar char=""/>
              <a:defRPr/>
            </a:pPr>
            <a:r>
              <a:rPr kumimoji="0" lang="en-US" altLang="ja-JP" kern="0" smtClean="0"/>
              <a:t>1988</a:t>
            </a:r>
            <a:r>
              <a:rPr kumimoji="0" lang="ja-JP" altLang="en-US" kern="0" smtClean="0"/>
              <a:t>、</a:t>
            </a:r>
            <a:r>
              <a:rPr kumimoji="0" lang="en-US" altLang="ja-JP" kern="0" smtClean="0"/>
              <a:t>1998</a:t>
            </a:r>
            <a:r>
              <a:rPr kumimoji="0" lang="ja-JP" altLang="en-US" kern="0" smtClean="0"/>
              <a:t>年に統合失調症専門雑誌の企画として、当時統合失調症について「わかっていること」についてレビューが行われ、</a:t>
            </a:r>
            <a:r>
              <a:rPr kumimoji="0" lang="en-US" altLang="ja-JP" kern="0" smtClean="0"/>
              <a:t>2008</a:t>
            </a:r>
            <a:r>
              <a:rPr kumimoji="0" lang="ja-JP" altLang="en-US" kern="0" smtClean="0"/>
              <a:t>年にその最新版が出された。</a:t>
            </a:r>
            <a:endParaRPr kumimoji="0" lang="en-US" altLang="ja-JP" kern="0" smtClean="0"/>
          </a:p>
          <a:p>
            <a:pPr marL="411480" eaLnBrk="1" fontAlgn="auto" hangingPunct="1">
              <a:spcAft>
                <a:spcPts val="0"/>
              </a:spcAft>
              <a:buFont typeface="Wingdings"/>
              <a:buChar char=""/>
              <a:defRPr/>
            </a:pPr>
            <a:r>
              <a:rPr kumimoji="0" lang="en-US" altLang="ja-JP" kern="0" smtClean="0">
                <a:solidFill>
                  <a:srgbClr val="FF0000"/>
                </a:solidFill>
              </a:rPr>
              <a:t>77</a:t>
            </a:r>
            <a:r>
              <a:rPr kumimoji="0" lang="ja-JP" altLang="en-US" kern="0" smtClean="0">
                <a:solidFill>
                  <a:srgbClr val="FF0000"/>
                </a:solidFill>
              </a:rPr>
              <a:t>項目の“</a:t>
            </a:r>
            <a:r>
              <a:rPr kumimoji="0" lang="en-US" altLang="ja-JP" kern="0" smtClean="0">
                <a:solidFill>
                  <a:srgbClr val="FF0000"/>
                </a:solidFill>
              </a:rPr>
              <a:t>Facts</a:t>
            </a:r>
            <a:r>
              <a:rPr kumimoji="0" lang="ja-JP" altLang="en-US" kern="0" smtClean="0">
                <a:solidFill>
                  <a:srgbClr val="FF0000"/>
                </a:solidFill>
              </a:rPr>
              <a:t>”が取り上げられたが、認知機能障害については</a:t>
            </a:r>
            <a:r>
              <a:rPr kumimoji="0" lang="en-US" altLang="ja-JP" kern="0" smtClean="0">
                <a:solidFill>
                  <a:srgbClr val="FF0000"/>
                </a:solidFill>
              </a:rPr>
              <a:t>4</a:t>
            </a:r>
            <a:r>
              <a:rPr kumimoji="0" lang="ja-JP" altLang="en-US" kern="0" smtClean="0">
                <a:solidFill>
                  <a:srgbClr val="FF0000"/>
                </a:solidFill>
              </a:rPr>
              <a:t>項目ある。</a:t>
            </a:r>
            <a:endParaRPr kumimoji="0" lang="en-US" altLang="ja-JP" kern="0" smtClean="0">
              <a:solidFill>
                <a:srgbClr val="FF0000"/>
              </a:solidFill>
            </a:endParaRPr>
          </a:p>
          <a:p>
            <a:pPr marL="411480" eaLnBrk="1" fontAlgn="auto" hangingPunct="1">
              <a:spcAft>
                <a:spcPts val="0"/>
              </a:spcAft>
              <a:buFont typeface="Wingdings"/>
              <a:buNone/>
              <a:defRPr/>
            </a:pPr>
            <a:r>
              <a:rPr kumimoji="0" lang="ja-JP" altLang="en-US" kern="0" smtClean="0"/>
              <a:t>　＊休息時及び課題施行時の前頭前野の機　</a:t>
            </a:r>
            <a:endParaRPr kumimoji="0" lang="en-US" altLang="ja-JP" kern="0" smtClean="0"/>
          </a:p>
          <a:p>
            <a:pPr marL="411480" eaLnBrk="1" fontAlgn="auto" hangingPunct="1">
              <a:spcAft>
                <a:spcPts val="0"/>
              </a:spcAft>
              <a:buFont typeface="Wingdings"/>
              <a:buNone/>
              <a:defRPr/>
            </a:pPr>
            <a:r>
              <a:rPr kumimoji="0" lang="ja-JP" altLang="en-US" kern="0" smtClean="0"/>
              <a:t>　　能低下がある。</a:t>
            </a:r>
            <a:r>
              <a:rPr kumimoji="0" lang="en-US" altLang="ja-JP" kern="0" smtClean="0"/>
              <a:t>”hypofrontality”</a:t>
            </a:r>
          </a:p>
          <a:p>
            <a:pPr marL="411480" eaLnBrk="1" fontAlgn="auto" hangingPunct="1">
              <a:spcAft>
                <a:spcPts val="0"/>
              </a:spcAft>
              <a:buFont typeface="Wingdings"/>
              <a:buNone/>
              <a:defRPr/>
            </a:pPr>
            <a:r>
              <a:rPr kumimoji="0" lang="ja-JP" altLang="en-US" kern="0" smtClean="0"/>
              <a:t>　＊認知機能を反映する事象関連電位の複数の</a:t>
            </a:r>
            <a:endParaRPr kumimoji="0" lang="en-US" altLang="ja-JP" kern="0" smtClean="0"/>
          </a:p>
          <a:p>
            <a:pPr marL="411480" eaLnBrk="1" fontAlgn="auto" hangingPunct="1">
              <a:spcAft>
                <a:spcPts val="0"/>
              </a:spcAft>
              <a:buFont typeface="Wingdings"/>
              <a:buNone/>
              <a:defRPr/>
            </a:pPr>
            <a:r>
              <a:rPr kumimoji="0" lang="ja-JP" altLang="en-US" kern="0" smtClean="0"/>
              <a:t>　　パラメターの振幅や潜時に異常がある。</a:t>
            </a:r>
            <a:endParaRPr kumimoji="0" lang="en-US" altLang="ja-JP" kern="0" smtClean="0"/>
          </a:p>
          <a:p>
            <a:pPr marL="411480" eaLnBrk="1" fontAlgn="auto" hangingPunct="1">
              <a:spcAft>
                <a:spcPts val="0"/>
              </a:spcAft>
              <a:buFont typeface="Wingdings"/>
              <a:buNone/>
              <a:defRPr/>
            </a:pPr>
            <a:r>
              <a:rPr kumimoji="0" lang="ja-JP" altLang="en-US" kern="0" smtClean="0"/>
              <a:t>　＊薬物療法は認知機能障害及び陰性症状改善へ</a:t>
            </a:r>
            <a:endParaRPr kumimoji="0" lang="en-US" altLang="ja-JP" kern="0" smtClean="0"/>
          </a:p>
          <a:p>
            <a:pPr marL="411480" eaLnBrk="1" fontAlgn="auto" hangingPunct="1">
              <a:spcAft>
                <a:spcPts val="0"/>
              </a:spcAft>
              <a:buFont typeface="Wingdings"/>
              <a:buNone/>
              <a:defRPr/>
            </a:pPr>
            <a:r>
              <a:rPr kumimoji="0" lang="ja-JP" altLang="en-US" kern="0" smtClean="0"/>
              <a:t>　　の効果は限定されている。</a:t>
            </a:r>
            <a:endParaRPr kumimoji="0" lang="en-US" altLang="ja-JP" kern="0" smtClean="0"/>
          </a:p>
          <a:p>
            <a:pPr marL="411480" eaLnBrk="1" fontAlgn="auto" hangingPunct="1">
              <a:spcAft>
                <a:spcPts val="0"/>
              </a:spcAft>
              <a:buFont typeface="Wingdings"/>
              <a:buNone/>
              <a:defRPr/>
            </a:pPr>
            <a:r>
              <a:rPr kumimoji="0" lang="ja-JP" altLang="en-US" kern="0" smtClean="0"/>
              <a:t>　＊</a:t>
            </a:r>
            <a:r>
              <a:rPr kumimoji="0" lang="ja-JP" altLang="en-US" kern="0" smtClean="0">
                <a:solidFill>
                  <a:srgbClr val="FF0000"/>
                </a:solidFill>
              </a:rPr>
              <a:t>認知機能障害は認知機能リハビリテーションにより</a:t>
            </a:r>
            <a:endParaRPr kumimoji="0" lang="en-US" altLang="ja-JP" kern="0" smtClean="0">
              <a:solidFill>
                <a:srgbClr val="FF0000"/>
              </a:solidFill>
            </a:endParaRPr>
          </a:p>
          <a:p>
            <a:pPr marL="411480" eaLnBrk="1" fontAlgn="auto" hangingPunct="1">
              <a:spcAft>
                <a:spcPts val="0"/>
              </a:spcAft>
              <a:buFont typeface="Wingdings"/>
              <a:buNone/>
              <a:defRPr/>
            </a:pPr>
            <a:r>
              <a:rPr kumimoji="0" lang="ja-JP" altLang="en-US" kern="0" smtClean="0">
                <a:solidFill>
                  <a:srgbClr val="FF0000"/>
                </a:solidFill>
              </a:rPr>
              <a:t>　　改善する　</a:t>
            </a:r>
            <a:r>
              <a:rPr kumimoji="0" lang="en-US" altLang="ja-JP" kern="0" smtClean="0"/>
              <a:t> </a:t>
            </a:r>
            <a:endParaRPr kumimoji="0" lang="en-US" altLang="ja-JP" kern="0" dirty="0" smtClean="0"/>
          </a:p>
        </p:txBody>
      </p:sp>
    </p:spTree>
    <p:extLst>
      <p:ext uri="{BB962C8B-B14F-4D97-AF65-F5344CB8AC3E}">
        <p14:creationId xmlns:p14="http://schemas.microsoft.com/office/powerpoint/2010/main" val="1200605569"/>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648072"/>
          </a:xfrm>
        </p:spPr>
        <p:txBody>
          <a:bodyPr/>
          <a:lstStyle/>
          <a:p>
            <a:r>
              <a:rPr kumimoji="1" lang="ja-JP" altLang="en-US" dirty="0" smtClean="0"/>
              <a:t>（１）地域生活の現状</a:t>
            </a:r>
            <a:endParaRPr kumimoji="1" lang="ja-JP" altLang="en-US" dirty="0"/>
          </a:p>
        </p:txBody>
      </p:sp>
      <p:sp>
        <p:nvSpPr>
          <p:cNvPr id="3" name="コンテンツ プレースホルダ 2"/>
          <p:cNvSpPr>
            <a:spLocks noGrp="1"/>
          </p:cNvSpPr>
          <p:nvPr>
            <p:ph idx="1"/>
          </p:nvPr>
        </p:nvSpPr>
        <p:spPr>
          <a:xfrm>
            <a:off x="685800" y="908720"/>
            <a:ext cx="7772400" cy="5187280"/>
          </a:xfrm>
        </p:spPr>
        <p:txBody>
          <a:bodyPr/>
          <a:lstStyle/>
          <a:p>
            <a:r>
              <a:rPr lang="ja-JP" altLang="ja-JP" dirty="0" smtClean="0"/>
              <a:t>全国精神保健福祉会（みんなねっと）と</a:t>
            </a:r>
            <a:r>
              <a:rPr lang="ja-JP" altLang="en-US" dirty="0" smtClean="0"/>
              <a:t>　</a:t>
            </a:r>
            <a:r>
              <a:rPr lang="ja-JP" altLang="ja-JP" dirty="0" smtClean="0"/>
              <a:t>初瀬・池淵により、みんなねっと各都道府県連合会に所属する</a:t>
            </a:r>
            <a:r>
              <a:rPr lang="ja-JP" altLang="en-US" dirty="0" smtClean="0"/>
              <a:t>家族と患者に</a:t>
            </a:r>
            <a:r>
              <a:rPr lang="ja-JP" altLang="ja-JP" dirty="0" smtClean="0"/>
              <a:t>自記式アンケート調査を行った。</a:t>
            </a:r>
            <a:endParaRPr lang="en-US" altLang="ja-JP" dirty="0" smtClean="0"/>
          </a:p>
          <a:p>
            <a:r>
              <a:rPr lang="ja-JP" altLang="ja-JP" dirty="0" smtClean="0"/>
              <a:t>人口分布に応じ都道府県別に対象となる家族会を無作為抽出し、定例会</a:t>
            </a:r>
            <a:r>
              <a:rPr lang="ja-JP" altLang="en-US" dirty="0" smtClean="0"/>
              <a:t>に</a:t>
            </a:r>
            <a:r>
              <a:rPr lang="ja-JP" altLang="ja-JP" dirty="0" smtClean="0"/>
              <a:t>当日参加した会員の中であいうえお順に名前の早い人</a:t>
            </a:r>
            <a:r>
              <a:rPr lang="en-US" altLang="ja-JP" dirty="0" smtClean="0"/>
              <a:t>5</a:t>
            </a:r>
            <a:r>
              <a:rPr lang="ja-JP" altLang="ja-JP" dirty="0" smtClean="0"/>
              <a:t>人にアンケート票を直接配布。</a:t>
            </a:r>
            <a:r>
              <a:rPr lang="ja-JP" altLang="en-US" dirty="0" smtClean="0"/>
              <a:t>同意書と</a:t>
            </a:r>
            <a:r>
              <a:rPr lang="ja-JP" altLang="ja-JP" dirty="0" smtClean="0"/>
              <a:t>アンケート票が</a:t>
            </a:r>
            <a:r>
              <a:rPr lang="ja-JP" altLang="en-US" dirty="0" smtClean="0"/>
              <a:t>回収できた</a:t>
            </a:r>
            <a:endParaRPr lang="en-US" altLang="ja-JP" dirty="0" smtClean="0"/>
          </a:p>
          <a:p>
            <a:pPr marL="0" indent="0">
              <a:buNone/>
            </a:pPr>
            <a:r>
              <a:rPr lang="ja-JP" altLang="en-US" dirty="0"/>
              <a:t>　</a:t>
            </a:r>
            <a:r>
              <a:rPr lang="ja-JP" altLang="en-US" dirty="0" smtClean="0"/>
              <a:t>　</a:t>
            </a:r>
            <a:r>
              <a:rPr lang="en-US" altLang="ja-JP" dirty="0" smtClean="0"/>
              <a:t>1,492</a:t>
            </a:r>
            <a:r>
              <a:rPr lang="ja-JP" altLang="ja-JP" dirty="0" smtClean="0"/>
              <a:t>票について解析。</a:t>
            </a:r>
            <a:endParaRPr lang="en-US" altLang="ja-JP" dirty="0" smtClean="0"/>
          </a:p>
          <a:p>
            <a:r>
              <a:rPr lang="ja-JP" altLang="ja-JP" dirty="0" smtClean="0"/>
              <a:t>調査期間</a:t>
            </a:r>
            <a:r>
              <a:rPr lang="en-US" altLang="ja-JP" dirty="0" smtClean="0"/>
              <a:t>2010</a:t>
            </a:r>
            <a:r>
              <a:rPr lang="ja-JP" altLang="ja-JP" dirty="0" smtClean="0"/>
              <a:t>年</a:t>
            </a:r>
            <a:r>
              <a:rPr lang="en-US" altLang="ja-JP" dirty="0" smtClean="0"/>
              <a:t>9</a:t>
            </a:r>
            <a:r>
              <a:rPr lang="ja-JP" altLang="ja-JP" dirty="0" smtClean="0"/>
              <a:t>月</a:t>
            </a:r>
            <a:r>
              <a:rPr lang="en-US" altLang="ja-JP" dirty="0" smtClean="0"/>
              <a:t>24</a:t>
            </a:r>
            <a:r>
              <a:rPr lang="ja-JP" altLang="ja-JP" dirty="0" smtClean="0"/>
              <a:t>日～</a:t>
            </a:r>
            <a:r>
              <a:rPr lang="en-US" altLang="ja-JP" dirty="0" smtClean="0"/>
              <a:t>12</a:t>
            </a:r>
            <a:r>
              <a:rPr lang="ja-JP" altLang="ja-JP" dirty="0" smtClean="0"/>
              <a:t>月</a:t>
            </a:r>
            <a:r>
              <a:rPr lang="en-US" altLang="ja-JP" dirty="0" smtClean="0"/>
              <a:t>10</a:t>
            </a:r>
            <a:r>
              <a:rPr lang="ja-JP" altLang="ja-JP" dirty="0" smtClean="0"/>
              <a:t>日。</a:t>
            </a:r>
          </a:p>
          <a:p>
            <a:endParaRPr kumimoji="1" lang="ja-JP" altLang="en-US" dirty="0"/>
          </a:p>
        </p:txBody>
      </p:sp>
    </p:spTree>
  </p:cSld>
  <p:clrMapOvr>
    <a:masterClrMapping/>
  </p:clrMapOvr>
  <p:transition>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725487"/>
          </a:xfrm>
          <a:prstGeom prst="rect">
            <a:avLst/>
          </a:prstGeom>
        </p:spPr>
        <p:txBody>
          <a:bodyPr/>
          <a:lstStyle/>
          <a:p>
            <a:pPr algn="ctr" eaLnBrk="0" hangingPunct="0">
              <a:defRPr/>
            </a:pPr>
            <a:r>
              <a:rPr lang="ja-JP" altLang="en-US" sz="4400" b="1" kern="0" dirty="0">
                <a:solidFill>
                  <a:schemeClr val="tx2"/>
                </a:solidFill>
                <a:effectLst>
                  <a:outerShdw blurRad="38100" dist="38100" dir="2700000" algn="tl">
                    <a:srgbClr val="000000"/>
                  </a:outerShdw>
                </a:effectLst>
                <a:latin typeface="+mj-lt"/>
                <a:ea typeface="+mj-ea"/>
                <a:cs typeface="+mj-cs"/>
              </a:rPr>
              <a:t>認知機能リハビリテーション</a:t>
            </a:r>
          </a:p>
        </p:txBody>
      </p:sp>
      <p:sp>
        <p:nvSpPr>
          <p:cNvPr id="3" name="コンテンツ プレースホルダ 2"/>
          <p:cNvSpPr txBox="1">
            <a:spLocks/>
          </p:cNvSpPr>
          <p:nvPr/>
        </p:nvSpPr>
        <p:spPr>
          <a:xfrm>
            <a:off x="457200" y="928688"/>
            <a:ext cx="8229600" cy="5197475"/>
          </a:xfrm>
          <a:prstGeom prst="rect">
            <a:avLst/>
          </a:prstGeom>
        </p:spPr>
        <p:txBody>
          <a:bodyPr/>
          <a:lstStyle/>
          <a:p>
            <a:pPr marL="342900" indent="-342900" eaLnBrk="0" hangingPunct="0">
              <a:spcBef>
                <a:spcPct val="20000"/>
              </a:spcBef>
              <a:buClr>
                <a:schemeClr val="hlink"/>
              </a:buClr>
              <a:buSzPct val="70000"/>
              <a:buFont typeface="Wingdings" pitchFamily="2" charset="2"/>
              <a:buChar char="n"/>
              <a:defRPr/>
            </a:pPr>
            <a:r>
              <a:rPr lang="ja-JP" altLang="en-US" sz="3200" kern="0" dirty="0">
                <a:effectLst>
                  <a:outerShdw blurRad="38100" dist="38100" dir="2700000" algn="tl">
                    <a:srgbClr val="000000"/>
                  </a:outerShdw>
                </a:effectLst>
                <a:latin typeface="+mn-lt"/>
                <a:ea typeface="+mn-ea"/>
              </a:rPr>
              <a:t>注意維持、遂行機能などの課題処理の認知機能を主な標的とするトレーニング（社会的認知のトレーニングも近年注目されている）</a:t>
            </a:r>
            <a:endParaRPr lang="en-US" altLang="ja-JP" sz="3200" kern="0" dirty="0">
              <a:effectLst>
                <a:outerShdw blurRad="38100" dist="38100" dir="2700000" algn="tl">
                  <a:srgbClr val="000000"/>
                </a:outerShdw>
              </a:effectLst>
              <a:latin typeface="+mn-lt"/>
              <a:ea typeface="+mn-ea"/>
            </a:endParaRPr>
          </a:p>
          <a:p>
            <a:pPr marL="342900" indent="-342900" eaLnBrk="0" hangingPunct="0">
              <a:spcBef>
                <a:spcPct val="20000"/>
              </a:spcBef>
              <a:buClr>
                <a:schemeClr val="hlink"/>
              </a:buClr>
              <a:buSzPct val="70000"/>
              <a:buFont typeface="Wingdings" pitchFamily="2" charset="2"/>
              <a:buChar char="n"/>
              <a:defRPr/>
            </a:pPr>
            <a:r>
              <a:rPr lang="ja-JP" altLang="en-US" sz="3200" kern="0" dirty="0">
                <a:effectLst>
                  <a:outerShdw blurRad="38100" dist="38100" dir="2700000" algn="tl">
                    <a:srgbClr val="000000"/>
                  </a:outerShdw>
                </a:effectLst>
                <a:latin typeface="+mn-lt"/>
                <a:ea typeface="+mn-ea"/>
              </a:rPr>
              <a:t>反復練習のほかに、機能改善のための方略の学習（上手に記憶するコツなど）、代償スキル（記憶ノートの活用、周囲の援助を引き出すスキルなど）なども標的となる</a:t>
            </a:r>
            <a:endParaRPr lang="en-US" altLang="ja-JP" sz="3200" kern="0" dirty="0">
              <a:effectLst>
                <a:outerShdw blurRad="38100" dist="38100" dir="2700000" algn="tl">
                  <a:srgbClr val="000000"/>
                </a:outerShdw>
              </a:effectLst>
              <a:latin typeface="+mn-lt"/>
              <a:ea typeface="+mn-ea"/>
            </a:endParaRPr>
          </a:p>
          <a:p>
            <a:pPr marL="342900" indent="-342900" eaLnBrk="0" hangingPunct="0">
              <a:spcBef>
                <a:spcPct val="20000"/>
              </a:spcBef>
              <a:buClr>
                <a:schemeClr val="hlink"/>
              </a:buClr>
              <a:buSzPct val="70000"/>
              <a:buFont typeface="Wingdings" pitchFamily="2" charset="2"/>
              <a:buChar char="n"/>
              <a:defRPr/>
            </a:pPr>
            <a:r>
              <a:rPr lang="ja-JP" altLang="en-US" sz="3200" kern="0" dirty="0">
                <a:effectLst>
                  <a:outerShdw blurRad="38100" dist="38100" dir="2700000" algn="tl">
                    <a:srgbClr val="000000"/>
                  </a:outerShdw>
                </a:effectLst>
                <a:latin typeface="+mn-lt"/>
                <a:ea typeface="+mn-ea"/>
              </a:rPr>
              <a:t>学習を容易にし、強化するための介入技術が用いられる。</a:t>
            </a:r>
          </a:p>
        </p:txBody>
      </p:sp>
    </p:spTree>
    <p:extLst>
      <p:ext uri="{BB962C8B-B14F-4D97-AF65-F5344CB8AC3E}">
        <p14:creationId xmlns:p14="http://schemas.microsoft.com/office/powerpoint/2010/main" val="1188754266"/>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33400" y="214313"/>
            <a:ext cx="8610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ja-JP" altLang="en-US"/>
              <a:t>援助つき雇用と認知機能リハビリテーションの併用 </a:t>
            </a:r>
          </a:p>
          <a:p>
            <a:pPr>
              <a:spcBef>
                <a:spcPct val="50000"/>
              </a:spcBef>
            </a:pPr>
            <a:r>
              <a:rPr lang="ja-JP" altLang="en-US"/>
              <a:t>               </a:t>
            </a:r>
            <a:r>
              <a:rPr lang="en-US" altLang="ja-JP"/>
              <a:t>(Wexler,B.E. &amp; Bell,M.D., 2005)</a:t>
            </a:r>
          </a:p>
          <a:p>
            <a:pPr>
              <a:spcBef>
                <a:spcPct val="50000"/>
              </a:spcBef>
            </a:pPr>
            <a:endParaRPr lang="en-US" altLang="ja-JP"/>
          </a:p>
        </p:txBody>
      </p:sp>
      <p:sp>
        <p:nvSpPr>
          <p:cNvPr id="3" name="Text Box 7"/>
          <p:cNvSpPr txBox="1">
            <a:spLocks noChangeArrowheads="1"/>
          </p:cNvSpPr>
          <p:nvPr/>
        </p:nvSpPr>
        <p:spPr bwMode="auto">
          <a:xfrm>
            <a:off x="500063" y="5029200"/>
            <a:ext cx="8215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1800"/>
              <a:t>77</a:t>
            </a:r>
            <a:r>
              <a:rPr lang="ja-JP" altLang="en-US" sz="1800"/>
              <a:t>名の重度かつ継続的な精神障害者を対象とした無作為振り分け試験</a:t>
            </a:r>
          </a:p>
          <a:p>
            <a:pPr>
              <a:spcBef>
                <a:spcPct val="50000"/>
              </a:spcBef>
            </a:pPr>
            <a:r>
              <a:rPr lang="en-US" altLang="ja-JP" sz="1800"/>
              <a:t>SE:</a:t>
            </a:r>
            <a:r>
              <a:rPr lang="ja-JP" altLang="en-US" sz="1800"/>
              <a:t>　援助つき雇用。</a:t>
            </a:r>
            <a:r>
              <a:rPr lang="en-US" altLang="ja-JP" sz="1800"/>
              <a:t>12</a:t>
            </a:r>
            <a:r>
              <a:rPr lang="ja-JP" altLang="en-US" sz="1800"/>
              <a:t>ヶ月実施し、</a:t>
            </a:r>
            <a:r>
              <a:rPr lang="en-US" altLang="ja-JP" sz="1800"/>
              <a:t>24</a:t>
            </a:r>
            <a:r>
              <a:rPr lang="ja-JP" altLang="en-US" sz="1800"/>
              <a:t>ヶ月追跡</a:t>
            </a:r>
          </a:p>
          <a:p>
            <a:pPr>
              <a:spcBef>
                <a:spcPct val="50000"/>
              </a:spcBef>
            </a:pPr>
            <a:r>
              <a:rPr lang="en-US" altLang="ja-JP" sz="1800"/>
              <a:t>CRT:</a:t>
            </a:r>
            <a:r>
              <a:rPr lang="ja-JP" altLang="en-US" sz="1800"/>
              <a:t>　週</a:t>
            </a:r>
            <a:r>
              <a:rPr lang="en-US" altLang="ja-JP" sz="1800"/>
              <a:t>3-6</a:t>
            </a:r>
            <a:r>
              <a:rPr lang="ja-JP" altLang="en-US" sz="1800"/>
              <a:t>時間の認知機能リハビリテーションを</a:t>
            </a:r>
            <a:r>
              <a:rPr lang="en-US" altLang="ja-JP" sz="1800"/>
              <a:t>12</a:t>
            </a:r>
            <a:r>
              <a:rPr lang="ja-JP" altLang="en-US" sz="1800"/>
              <a:t>ヶ月実施。標的は注意、記憶、言語操作、問題解決技能。認知機能評価による個別のプログラムで徐々に難易度を上げる。認知行動療法の技術の応用。</a:t>
            </a:r>
          </a:p>
          <a:p>
            <a:pPr>
              <a:spcBef>
                <a:spcPct val="50000"/>
              </a:spcBef>
            </a:pPr>
            <a:endParaRPr lang="en-US" altLang="ja-JP"/>
          </a:p>
        </p:txBody>
      </p:sp>
      <p:pic>
        <p:nvPicPr>
          <p:cNvPr id="4" name="Picture 2" descr="http://schizophreniabulletin.oxfordjournals.org/content/vol31/issue4/images/large/schbulsbi038f02_l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285875"/>
            <a:ext cx="871537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416615"/>
      </p:ext>
    </p:extLst>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hizophreniabulletin.oxfordjournals.org/content/vol31/issue4/images/large/schbulsbi038f03_l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85875"/>
            <a:ext cx="86439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a:spLocks noChangeArrowheads="1"/>
          </p:cNvSpPr>
          <p:nvPr/>
        </p:nvSpPr>
        <p:spPr bwMode="auto">
          <a:xfrm>
            <a:off x="642938" y="285750"/>
            <a:ext cx="7786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ja-JP" altLang="en-US"/>
              <a:t>援助つき雇用と認知機能リハビリテーションの併用 </a:t>
            </a:r>
          </a:p>
          <a:p>
            <a:pPr>
              <a:spcBef>
                <a:spcPct val="50000"/>
              </a:spcBef>
            </a:pPr>
            <a:r>
              <a:rPr lang="ja-JP" altLang="en-US"/>
              <a:t>               </a:t>
            </a:r>
            <a:r>
              <a:rPr lang="en-US" altLang="ja-JP"/>
              <a:t>(Wexler,B.E. &amp; Bell,M.D., 2005)</a:t>
            </a:r>
          </a:p>
          <a:p>
            <a:endParaRPr lang="ja-JP" altLang="en-US"/>
          </a:p>
        </p:txBody>
      </p:sp>
      <p:sp>
        <p:nvSpPr>
          <p:cNvPr id="4" name="テキスト ボックス 3"/>
          <p:cNvSpPr txBox="1">
            <a:spLocks noChangeArrowheads="1"/>
          </p:cNvSpPr>
          <p:nvPr/>
        </p:nvSpPr>
        <p:spPr bwMode="auto">
          <a:xfrm>
            <a:off x="428625" y="5000625"/>
            <a:ext cx="83581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50000"/>
              </a:spcBef>
            </a:pPr>
            <a:r>
              <a:rPr lang="en-US" altLang="ja-JP" sz="1800"/>
              <a:t>77</a:t>
            </a:r>
            <a:r>
              <a:rPr lang="ja-JP" altLang="en-US" sz="1800"/>
              <a:t>名の重度かつ継続的な精神障害者を対象とした無作為振り分け試験</a:t>
            </a:r>
          </a:p>
          <a:p>
            <a:pPr>
              <a:spcBef>
                <a:spcPct val="50000"/>
              </a:spcBef>
            </a:pPr>
            <a:r>
              <a:rPr lang="en-US" altLang="ja-JP" sz="1800"/>
              <a:t>SE:</a:t>
            </a:r>
            <a:r>
              <a:rPr lang="ja-JP" altLang="en-US" sz="1800"/>
              <a:t>　援助つき雇用。</a:t>
            </a:r>
            <a:r>
              <a:rPr lang="en-US" altLang="ja-JP" sz="1800"/>
              <a:t>12</a:t>
            </a:r>
            <a:r>
              <a:rPr lang="ja-JP" altLang="en-US" sz="1800"/>
              <a:t>ヶ月実施し、</a:t>
            </a:r>
            <a:r>
              <a:rPr lang="en-US" altLang="ja-JP" sz="1800"/>
              <a:t>24</a:t>
            </a:r>
            <a:r>
              <a:rPr lang="ja-JP" altLang="en-US" sz="1800"/>
              <a:t>ヶ月追跡</a:t>
            </a:r>
          </a:p>
          <a:p>
            <a:pPr>
              <a:spcBef>
                <a:spcPct val="50000"/>
              </a:spcBef>
            </a:pPr>
            <a:r>
              <a:rPr lang="en-US" altLang="ja-JP" sz="1800"/>
              <a:t>CRT:</a:t>
            </a:r>
            <a:r>
              <a:rPr lang="ja-JP" altLang="en-US" sz="1800"/>
              <a:t>　週</a:t>
            </a:r>
            <a:r>
              <a:rPr lang="en-US" altLang="ja-JP" sz="1800"/>
              <a:t>3-6</a:t>
            </a:r>
            <a:r>
              <a:rPr lang="ja-JP" altLang="en-US" sz="1800"/>
              <a:t>時間の認知機能リハビリテーションを</a:t>
            </a:r>
            <a:r>
              <a:rPr lang="en-US" altLang="ja-JP" sz="1800"/>
              <a:t>12</a:t>
            </a:r>
            <a:r>
              <a:rPr lang="ja-JP" altLang="en-US" sz="1800"/>
              <a:t>ヶ月実施。標的は注意、記憶、言語操作、問題解決技能。認知機能評価による個別のプログラムで徐々に難易度を上げる。認知行動療法の技術の応用。</a:t>
            </a:r>
          </a:p>
          <a:p>
            <a:endParaRPr lang="ja-JP" altLang="en-US"/>
          </a:p>
        </p:txBody>
      </p:sp>
    </p:spTree>
    <p:extLst>
      <p:ext uri="{BB962C8B-B14F-4D97-AF65-F5344CB8AC3E}">
        <p14:creationId xmlns:p14="http://schemas.microsoft.com/office/powerpoint/2010/main" val="462163066"/>
      </p:ext>
    </p:extLst>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14400" y="512763"/>
            <a:ext cx="77724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a:lstStyle>
          <a:p>
            <a:pPr eaLnBrk="1" fontAlgn="auto" hangingPunct="1">
              <a:spcAft>
                <a:spcPts val="0"/>
              </a:spcAft>
              <a:defRPr/>
            </a:pPr>
            <a:r>
              <a:rPr kumimoji="0" lang="ja-JP" altLang="en-US" kern="0" smtClean="0">
                <a:solidFill>
                  <a:schemeClr val="tx2">
                    <a:satMod val="200000"/>
                  </a:schemeClr>
                </a:solidFill>
              </a:rPr>
              <a:t>介入の技術その１</a:t>
            </a:r>
            <a:endParaRPr kumimoji="0" lang="ja-JP" altLang="en-US" kern="0" dirty="0">
              <a:solidFill>
                <a:schemeClr val="tx2">
                  <a:satMod val="200000"/>
                </a:schemeClr>
              </a:solidFill>
            </a:endParaRPr>
          </a:p>
        </p:txBody>
      </p:sp>
      <p:sp>
        <p:nvSpPr>
          <p:cNvPr id="3" name="コンテンツ プレースホルダ 2"/>
          <p:cNvSpPr txBox="1">
            <a:spLocks/>
          </p:cNvSpPr>
          <p:nvPr/>
        </p:nvSpPr>
        <p:spPr>
          <a:xfrm>
            <a:off x="914400" y="1357313"/>
            <a:ext cx="7772400" cy="4999037"/>
          </a:xfrm>
          <a:prstGeom prst="rect">
            <a:avLst/>
          </a:prstGeom>
        </p:spPr>
        <p:txBody>
          <a:bodyPr>
            <a:normAutofit fontScale="85000"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11480" eaLnBrk="1" fontAlgn="auto" hangingPunct="1">
              <a:spcAft>
                <a:spcPts val="0"/>
              </a:spcAft>
              <a:buFont typeface="Wingdings"/>
              <a:buChar char=""/>
              <a:defRPr/>
            </a:pPr>
            <a:r>
              <a:rPr kumimoji="0" lang="ja-JP" altLang="en-US" kern="0" smtClean="0"/>
              <a:t>すでに実施する課題が決まっているものと、個別の能力や興味に合わせて組み替えていくものとがあるが、自発性をなるべく発揮できるように工夫する。</a:t>
            </a:r>
            <a:endParaRPr kumimoji="0" lang="en-US" altLang="ja-JP" kern="0" smtClean="0"/>
          </a:p>
          <a:p>
            <a:pPr marL="411480" eaLnBrk="1" fontAlgn="auto" hangingPunct="1">
              <a:spcAft>
                <a:spcPts val="0"/>
              </a:spcAft>
              <a:buFont typeface="Wingdings"/>
              <a:buChar char=""/>
              <a:defRPr/>
            </a:pPr>
            <a:r>
              <a:rPr kumimoji="0" lang="ja-JP" altLang="en-US" kern="0" smtClean="0"/>
              <a:t>内発的な動機を引き出す介入が重要（常に生活目標を意識してもらう、本人が達成感を持てるように、大きな失敗はしないように、しかしヒントをさりげなく出すにとどめるなど、自分でやり方を発見していくことをサポート、スタッフが統制しすぎない）。</a:t>
            </a:r>
            <a:endParaRPr kumimoji="0" lang="en-US" altLang="ja-JP" kern="0" smtClean="0"/>
          </a:p>
          <a:p>
            <a:pPr marL="411480" eaLnBrk="1" fontAlgn="auto" hangingPunct="1">
              <a:spcAft>
                <a:spcPts val="0"/>
              </a:spcAft>
              <a:buFont typeface="Wingdings"/>
              <a:buChar char=""/>
              <a:defRPr/>
            </a:pPr>
            <a:r>
              <a:rPr kumimoji="0" lang="en-US" altLang="ja-JP" kern="0" smtClean="0"/>
              <a:t>Contexualization</a:t>
            </a:r>
            <a:r>
              <a:rPr kumimoji="0" lang="ja-JP" altLang="en-US" kern="0" smtClean="0"/>
              <a:t>（日常生活と課題を結びつける）</a:t>
            </a:r>
            <a:endParaRPr kumimoji="0" lang="en-US" altLang="ja-JP" kern="0" smtClean="0"/>
          </a:p>
          <a:p>
            <a:pPr marL="411480" eaLnBrk="1" fontAlgn="auto" hangingPunct="1">
              <a:spcAft>
                <a:spcPts val="0"/>
              </a:spcAft>
              <a:buFont typeface="Wingdings"/>
              <a:buChar char=""/>
              <a:defRPr/>
            </a:pPr>
            <a:r>
              <a:rPr kumimoji="0" lang="en-US" altLang="ja-JP" kern="0" smtClean="0"/>
              <a:t>Personalization</a:t>
            </a:r>
            <a:r>
              <a:rPr kumimoji="0" lang="ja-JP" altLang="en-US" kern="0" smtClean="0"/>
              <a:t>（個人の目標や興味と関連付ける）</a:t>
            </a:r>
            <a:endParaRPr kumimoji="0" lang="en-US" altLang="ja-JP" kern="0" smtClean="0"/>
          </a:p>
          <a:p>
            <a:pPr marL="411480" eaLnBrk="1" fontAlgn="auto" hangingPunct="1">
              <a:spcAft>
                <a:spcPts val="0"/>
              </a:spcAft>
              <a:buFont typeface="Wingdings"/>
              <a:buChar char=""/>
              <a:defRPr/>
            </a:pPr>
            <a:endParaRPr kumimoji="0" lang="ja-JP" altLang="en-US" kern="0" dirty="0"/>
          </a:p>
        </p:txBody>
      </p:sp>
    </p:spTree>
    <p:extLst>
      <p:ext uri="{BB962C8B-B14F-4D97-AF65-F5344CB8AC3E}">
        <p14:creationId xmlns:p14="http://schemas.microsoft.com/office/powerpoint/2010/main" val="2568475981"/>
      </p:ext>
    </p:extLst>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14400" y="512763"/>
            <a:ext cx="77724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a:lstStyle>
          <a:p>
            <a:pPr eaLnBrk="1" fontAlgn="auto" hangingPunct="1">
              <a:spcAft>
                <a:spcPts val="0"/>
              </a:spcAft>
              <a:defRPr/>
            </a:pPr>
            <a:r>
              <a:rPr kumimoji="0" lang="ja-JP" altLang="en-US" kern="0" smtClean="0">
                <a:solidFill>
                  <a:schemeClr val="tx2">
                    <a:satMod val="200000"/>
                  </a:schemeClr>
                </a:solidFill>
              </a:rPr>
              <a:t>介入の技術その２</a:t>
            </a:r>
            <a:endParaRPr kumimoji="0" lang="ja-JP" altLang="en-US" kern="0" dirty="0">
              <a:solidFill>
                <a:schemeClr val="tx2">
                  <a:satMod val="200000"/>
                </a:schemeClr>
              </a:solidFill>
            </a:endParaRPr>
          </a:p>
        </p:txBody>
      </p:sp>
      <p:sp>
        <p:nvSpPr>
          <p:cNvPr id="3" name="コンテンツ プレースホルダ 2"/>
          <p:cNvSpPr txBox="1">
            <a:spLocks/>
          </p:cNvSpPr>
          <p:nvPr/>
        </p:nvSpPr>
        <p:spPr>
          <a:xfrm>
            <a:off x="642938" y="1143000"/>
            <a:ext cx="8501062" cy="5429250"/>
          </a:xfrm>
          <a:prstGeom prst="rect">
            <a:avLst/>
          </a:prstGeom>
        </p:spPr>
        <p:txBody>
          <a:bodyPr>
            <a:normAutofit fontScale="70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11480" eaLnBrk="1" fontAlgn="auto" hangingPunct="1">
              <a:spcAft>
                <a:spcPts val="0"/>
              </a:spcAft>
              <a:buFont typeface="Wingdings"/>
              <a:buChar char=""/>
              <a:defRPr/>
            </a:pPr>
            <a:r>
              <a:rPr kumimoji="0" lang="ja-JP" altLang="en-US" kern="0" dirty="0" smtClean="0"/>
              <a:t>認知行動療法の技術はそのまま生かせる</a:t>
            </a:r>
            <a:endParaRPr kumimoji="0" lang="en-US" altLang="ja-JP" kern="0" dirty="0" smtClean="0"/>
          </a:p>
          <a:p>
            <a:pPr marL="411480" eaLnBrk="1" fontAlgn="auto" hangingPunct="1">
              <a:spcAft>
                <a:spcPts val="0"/>
              </a:spcAft>
              <a:buFont typeface="Wingdings"/>
              <a:buNone/>
              <a:defRPr/>
            </a:pPr>
            <a:r>
              <a:rPr kumimoji="0" lang="ja-JP" altLang="en-US" kern="0" dirty="0" smtClean="0"/>
              <a:t>　　課題分析</a:t>
            </a:r>
            <a:endParaRPr kumimoji="0" lang="en-US" altLang="ja-JP" kern="0" dirty="0" smtClean="0"/>
          </a:p>
          <a:p>
            <a:pPr marL="411480" eaLnBrk="1" fontAlgn="auto" hangingPunct="1">
              <a:spcAft>
                <a:spcPts val="0"/>
              </a:spcAft>
              <a:buFont typeface="Wingdings"/>
              <a:buNone/>
              <a:defRPr/>
            </a:pPr>
            <a:r>
              <a:rPr kumimoji="0" lang="ja-JP" altLang="en-US" kern="0" dirty="0" smtClean="0"/>
              <a:t>　　具体的な教示と動機付け</a:t>
            </a:r>
            <a:endParaRPr kumimoji="0" lang="en-US" altLang="ja-JP" kern="0" dirty="0" smtClean="0"/>
          </a:p>
          <a:p>
            <a:pPr marL="411480" eaLnBrk="1" fontAlgn="auto" hangingPunct="1">
              <a:spcAft>
                <a:spcPts val="0"/>
              </a:spcAft>
              <a:buFont typeface="Wingdings"/>
              <a:buNone/>
              <a:defRPr/>
            </a:pPr>
            <a:r>
              <a:rPr kumimoji="0" lang="ja-JP" altLang="en-US" kern="0" dirty="0" smtClean="0"/>
              <a:t>　　正のフィードバックと修正フィードバック</a:t>
            </a:r>
            <a:endParaRPr kumimoji="0" lang="en-US" altLang="ja-JP" kern="0" dirty="0" smtClean="0"/>
          </a:p>
          <a:p>
            <a:pPr marL="411480" eaLnBrk="1" fontAlgn="auto" hangingPunct="1">
              <a:spcAft>
                <a:spcPts val="0"/>
              </a:spcAft>
              <a:buFont typeface="Wingdings"/>
              <a:buNone/>
              <a:defRPr/>
            </a:pPr>
            <a:r>
              <a:rPr kumimoji="0" lang="ja-JP" altLang="en-US" kern="0" dirty="0" smtClean="0"/>
              <a:t>　　コーチング</a:t>
            </a:r>
            <a:endParaRPr kumimoji="0" lang="en-US" altLang="ja-JP" kern="0" dirty="0" smtClean="0"/>
          </a:p>
          <a:p>
            <a:pPr marL="411480" eaLnBrk="1" fontAlgn="auto" hangingPunct="1">
              <a:spcAft>
                <a:spcPts val="0"/>
              </a:spcAft>
              <a:buFont typeface="Wingdings"/>
              <a:buNone/>
              <a:defRPr/>
            </a:pPr>
            <a:r>
              <a:rPr kumimoji="0" lang="ja-JP" altLang="en-US" kern="0" dirty="0" smtClean="0"/>
              <a:t>　　認知内容への介入技術（さりげない　　　　　　</a:t>
            </a:r>
            <a:endParaRPr kumimoji="0" lang="en-US" altLang="ja-JP" kern="0" dirty="0" smtClean="0"/>
          </a:p>
          <a:p>
            <a:pPr marL="411480" eaLnBrk="1" fontAlgn="auto" hangingPunct="1">
              <a:spcAft>
                <a:spcPts val="0"/>
              </a:spcAft>
              <a:buFont typeface="Wingdings"/>
              <a:buNone/>
              <a:defRPr/>
            </a:pPr>
            <a:r>
              <a:rPr kumimoji="0" lang="ja-JP" altLang="en-US" kern="0" dirty="0" smtClean="0"/>
              <a:t>　　反問、手掛かりのみ教示など）</a:t>
            </a:r>
            <a:endParaRPr kumimoji="0" lang="en-US" altLang="ja-JP" kern="0" dirty="0" smtClean="0"/>
          </a:p>
          <a:p>
            <a:pPr marL="411480" eaLnBrk="1" fontAlgn="auto" hangingPunct="1">
              <a:spcAft>
                <a:spcPts val="0"/>
              </a:spcAft>
              <a:buFont typeface="Wingdings"/>
              <a:buNone/>
              <a:defRPr/>
            </a:pPr>
            <a:r>
              <a:rPr kumimoji="0" lang="ja-JP" altLang="en-US" kern="0" dirty="0" smtClean="0"/>
              <a:t>　　メタ認知への介入</a:t>
            </a:r>
            <a:endParaRPr kumimoji="0" lang="en-US" altLang="ja-JP" kern="0" dirty="0" smtClean="0"/>
          </a:p>
          <a:p>
            <a:pPr marL="411480" eaLnBrk="1" fontAlgn="auto" hangingPunct="1">
              <a:spcAft>
                <a:spcPts val="0"/>
              </a:spcAft>
              <a:buFont typeface="Wingdings"/>
              <a:buNone/>
              <a:defRPr/>
            </a:pPr>
            <a:r>
              <a:rPr kumimoji="0" lang="ja-JP" altLang="en-US" kern="0" dirty="0" smtClean="0"/>
              <a:t>　　宿題</a:t>
            </a:r>
            <a:endParaRPr kumimoji="0" lang="en-US" altLang="ja-JP" kern="0" dirty="0" smtClean="0"/>
          </a:p>
          <a:p>
            <a:pPr marL="411480" eaLnBrk="1" fontAlgn="auto" hangingPunct="1">
              <a:spcAft>
                <a:spcPts val="0"/>
              </a:spcAft>
              <a:buFont typeface="Wingdings"/>
              <a:buChar char=""/>
              <a:defRPr/>
            </a:pPr>
            <a:r>
              <a:rPr kumimoji="0" lang="ja-JP" altLang="en-US" kern="0" dirty="0" smtClean="0"/>
              <a:t>統合失調症は般化に困難があるので、それをサポートする工夫、　社会復帰施設のスタッフやジョブコーチなど、日常生活</a:t>
            </a:r>
            <a:endParaRPr kumimoji="0" lang="en-US" altLang="ja-JP" kern="0" dirty="0" smtClean="0"/>
          </a:p>
          <a:p>
            <a:pPr marL="411480" eaLnBrk="1" fontAlgn="auto" hangingPunct="1">
              <a:spcAft>
                <a:spcPts val="0"/>
              </a:spcAft>
              <a:buFont typeface="Wingdings"/>
              <a:buNone/>
              <a:defRPr/>
            </a:pPr>
            <a:r>
              <a:rPr kumimoji="0" lang="ja-JP" altLang="en-US" kern="0" dirty="0" smtClean="0"/>
              <a:t>　　　でのサポーターなどが役立つ。</a:t>
            </a:r>
            <a:endParaRPr kumimoji="0" lang="en-US" altLang="ja-JP" kern="0" dirty="0" smtClean="0"/>
          </a:p>
          <a:p>
            <a:pPr marL="411480" eaLnBrk="1" fontAlgn="auto" hangingPunct="1">
              <a:spcAft>
                <a:spcPts val="0"/>
              </a:spcAft>
              <a:buFont typeface="Wingdings"/>
              <a:buChar char=""/>
              <a:defRPr/>
            </a:pPr>
            <a:r>
              <a:rPr kumimoji="0" lang="ja-JP" altLang="en-US" kern="0" dirty="0" smtClean="0"/>
              <a:t>一般化のためのグループ </a:t>
            </a:r>
            <a:r>
              <a:rPr kumimoji="0" lang="en-US" altLang="ja-JP" kern="0" dirty="0" smtClean="0"/>
              <a:t>(Bridging, cognitive enhancement </a:t>
            </a:r>
            <a:r>
              <a:rPr kumimoji="0" lang="ja-JP" altLang="en-US" kern="0" dirty="0" smtClean="0"/>
              <a:t>　　</a:t>
            </a:r>
            <a:endParaRPr kumimoji="0" lang="en-US" altLang="ja-JP" kern="0" dirty="0" smtClean="0"/>
          </a:p>
          <a:p>
            <a:pPr marL="411480" eaLnBrk="1" fontAlgn="auto" hangingPunct="1">
              <a:spcAft>
                <a:spcPts val="0"/>
              </a:spcAft>
              <a:buFont typeface="Wingdings"/>
              <a:buNone/>
              <a:defRPr/>
            </a:pPr>
            <a:r>
              <a:rPr kumimoji="0" lang="ja-JP" altLang="en-US" kern="0" dirty="0" smtClean="0"/>
              <a:t>　　　</a:t>
            </a:r>
            <a:r>
              <a:rPr kumimoji="0" lang="en-US" altLang="ja-JP" kern="0" dirty="0" smtClean="0"/>
              <a:t>training </a:t>
            </a:r>
            <a:r>
              <a:rPr kumimoji="0" lang="ja-JP" altLang="en-US" kern="0" dirty="0" smtClean="0"/>
              <a:t>など</a:t>
            </a:r>
            <a:r>
              <a:rPr kumimoji="0" lang="en-US" altLang="ja-JP" kern="0" dirty="0" smtClean="0"/>
              <a:t>  </a:t>
            </a:r>
            <a:endParaRPr kumimoji="0" lang="ja-JP" altLang="en-US" kern="0" dirty="0"/>
          </a:p>
        </p:txBody>
      </p:sp>
    </p:spTree>
    <p:extLst>
      <p:ext uri="{BB962C8B-B14F-4D97-AF65-F5344CB8AC3E}">
        <p14:creationId xmlns:p14="http://schemas.microsoft.com/office/powerpoint/2010/main" val="2382503499"/>
      </p:ext>
    </p:extLst>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000125" y="500063"/>
            <a:ext cx="7772400" cy="914400"/>
          </a:xfrm>
          <a:prstGeom prst="rect">
            <a:avLst/>
          </a:prstGeom>
        </p:spPr>
        <p:txBody>
          <a:bodyPr/>
          <a:lstStyle/>
          <a:p>
            <a:pPr fontAlgn="auto">
              <a:spcAft>
                <a:spcPts val="0"/>
              </a:spcAft>
              <a:defRPr/>
            </a:pPr>
            <a:r>
              <a:rPr lang="ja-JP" altLang="en-US" sz="4000" spc="-100" dirty="0">
                <a:solidFill>
                  <a:schemeClr val="tx2">
                    <a:satMod val="200000"/>
                  </a:schemeClr>
                </a:solidFill>
                <a:latin typeface="+mj-lt"/>
                <a:ea typeface="+mj-ea"/>
                <a:cs typeface="+mj-cs"/>
              </a:rPr>
              <a:t>介入の基本構造</a:t>
            </a:r>
          </a:p>
        </p:txBody>
      </p:sp>
      <p:sp>
        <p:nvSpPr>
          <p:cNvPr id="3" name="コンテンツ プレースホルダ 2"/>
          <p:cNvSpPr txBox="1">
            <a:spLocks/>
          </p:cNvSpPr>
          <p:nvPr/>
        </p:nvSpPr>
        <p:spPr>
          <a:xfrm>
            <a:off x="914400" y="1357313"/>
            <a:ext cx="7772400" cy="4999037"/>
          </a:xfrm>
          <a:prstGeom prst="rect">
            <a:avLst/>
          </a:prstGeom>
        </p:spPr>
        <p:txBody>
          <a:bodyPr>
            <a:normAutofit fontScale="92500" lnSpcReduction="10000"/>
          </a:bodyPr>
          <a:lstStyle/>
          <a:p>
            <a:pPr marL="411480" indent="-342900" fontAlgn="auto">
              <a:lnSpc>
                <a:spcPct val="90000"/>
              </a:lnSpc>
              <a:spcBef>
                <a:spcPts val="700"/>
              </a:spcBef>
              <a:spcAft>
                <a:spcPts val="0"/>
              </a:spcAft>
              <a:buClr>
                <a:schemeClr val="tx2"/>
              </a:buClr>
              <a:buSzPct val="95000"/>
              <a:buFont typeface="Wingdings"/>
              <a:buChar char=""/>
              <a:defRPr/>
            </a:pPr>
            <a:r>
              <a:rPr lang="ja-JP" altLang="en-US" sz="3000" dirty="0">
                <a:solidFill>
                  <a:schemeClr val="accent4">
                    <a:lumMod val="20000"/>
                    <a:lumOff val="80000"/>
                  </a:schemeClr>
                </a:solidFill>
                <a:latin typeface="+mn-lt"/>
                <a:ea typeface="+mn-ea"/>
              </a:rPr>
              <a:t>参加者３人の顔合わせ＆目標設定 </a:t>
            </a:r>
            <a:r>
              <a:rPr lang="en-US" altLang="ja-JP" sz="3200" dirty="0">
                <a:solidFill>
                  <a:schemeClr val="accent4">
                    <a:lumMod val="20000"/>
                    <a:lumOff val="80000"/>
                  </a:schemeClr>
                </a:solidFill>
                <a:latin typeface="+mn-lt"/>
                <a:ea typeface="+mn-ea"/>
              </a:rPr>
              <a:t>(</a:t>
            </a:r>
            <a:r>
              <a:rPr lang="ja-JP" altLang="en-US" sz="3200" dirty="0">
                <a:solidFill>
                  <a:schemeClr val="accent4">
                    <a:lumMod val="20000"/>
                    <a:lumOff val="80000"/>
                  </a:schemeClr>
                </a:solidFill>
                <a:latin typeface="+mn-lt"/>
                <a:ea typeface="+mn-ea"/>
              </a:rPr>
              <a:t>１回</a:t>
            </a:r>
            <a:r>
              <a:rPr lang="en-US" altLang="ja-JP" sz="3200" dirty="0">
                <a:solidFill>
                  <a:schemeClr val="accent4">
                    <a:lumMod val="20000"/>
                    <a:lumOff val="80000"/>
                  </a:schemeClr>
                </a:solidFill>
                <a:latin typeface="+mn-lt"/>
                <a:ea typeface="+mn-ea"/>
              </a:rPr>
              <a:t>)</a:t>
            </a:r>
          </a:p>
          <a:p>
            <a:pPr marL="411480" indent="-342900" fontAlgn="auto">
              <a:lnSpc>
                <a:spcPct val="90000"/>
              </a:lnSpc>
              <a:spcBef>
                <a:spcPts val="700"/>
              </a:spcBef>
              <a:spcAft>
                <a:spcPts val="0"/>
              </a:spcAft>
              <a:buClr>
                <a:schemeClr val="tx2"/>
              </a:buClr>
              <a:buSzPct val="95000"/>
              <a:buFont typeface="Wingdings"/>
              <a:buChar char=""/>
              <a:defRPr/>
            </a:pPr>
            <a:r>
              <a:rPr lang="ja-JP" altLang="en-US" sz="3000" dirty="0">
                <a:solidFill>
                  <a:schemeClr val="accent4">
                    <a:lumMod val="20000"/>
                    <a:lumOff val="80000"/>
                  </a:schemeClr>
                </a:solidFill>
                <a:latin typeface="+mn-lt"/>
                <a:ea typeface="+mn-ea"/>
              </a:rPr>
              <a:t>認知機能リハ実施 </a:t>
            </a:r>
            <a:endParaRPr lang="ja-JP" altLang="en-US" sz="3200" dirty="0">
              <a:solidFill>
                <a:schemeClr val="accent4">
                  <a:lumMod val="20000"/>
                  <a:lumOff val="80000"/>
                </a:schemeClr>
              </a:solidFill>
              <a:latin typeface="+mn-lt"/>
              <a:ea typeface="+mn-ea"/>
            </a:endParaRPr>
          </a:p>
          <a:p>
            <a:pPr marL="411480" indent="-342900" fontAlgn="auto">
              <a:lnSpc>
                <a:spcPct val="90000"/>
              </a:lnSpc>
              <a:spcBef>
                <a:spcPts val="700"/>
              </a:spcBef>
              <a:spcAft>
                <a:spcPts val="0"/>
              </a:spcAft>
              <a:buClr>
                <a:schemeClr val="tx2"/>
              </a:buClr>
              <a:buSzPct val="95000"/>
              <a:buFont typeface="Wingdings"/>
              <a:buNone/>
              <a:defRPr/>
            </a:pPr>
            <a:r>
              <a:rPr lang="ja-JP" altLang="en-US" sz="3200" dirty="0">
                <a:latin typeface="+mn-lt"/>
                <a:ea typeface="+mn-ea"/>
              </a:rPr>
              <a:t>                パソコントレーニング　計２４回</a:t>
            </a:r>
          </a:p>
          <a:p>
            <a:pPr marL="411480" indent="-342900" fontAlgn="auto">
              <a:lnSpc>
                <a:spcPct val="90000"/>
              </a:lnSpc>
              <a:spcBef>
                <a:spcPts val="700"/>
              </a:spcBef>
              <a:spcAft>
                <a:spcPts val="0"/>
              </a:spcAft>
              <a:buClr>
                <a:schemeClr val="tx2"/>
              </a:buClr>
              <a:buSzPct val="95000"/>
              <a:buFont typeface="Wingdings"/>
              <a:buNone/>
              <a:defRPr/>
            </a:pPr>
            <a:r>
              <a:rPr lang="ja-JP" altLang="en-US" sz="3200" dirty="0">
                <a:latin typeface="+mn-lt"/>
                <a:ea typeface="+mn-ea"/>
              </a:rPr>
              <a:t>         　　　言語グループ　計１２回</a:t>
            </a:r>
          </a:p>
          <a:p>
            <a:pPr marL="411480" indent="-342900" fontAlgn="auto">
              <a:lnSpc>
                <a:spcPct val="90000"/>
              </a:lnSpc>
              <a:spcBef>
                <a:spcPts val="700"/>
              </a:spcBef>
              <a:spcAft>
                <a:spcPts val="0"/>
              </a:spcAft>
              <a:buClr>
                <a:schemeClr val="tx2"/>
              </a:buClr>
              <a:buSzPct val="95000"/>
              <a:buFont typeface="Wingdings"/>
              <a:buNone/>
              <a:defRPr/>
            </a:pPr>
            <a:r>
              <a:rPr lang="ja-JP" altLang="en-US" sz="3200" dirty="0">
                <a:latin typeface="+mn-lt"/>
                <a:ea typeface="+mn-ea"/>
              </a:rPr>
              <a:t>         　　　主治医が隔週で面接</a:t>
            </a:r>
          </a:p>
          <a:p>
            <a:pPr marL="411480" indent="-342900" fontAlgn="auto">
              <a:lnSpc>
                <a:spcPct val="90000"/>
              </a:lnSpc>
              <a:spcBef>
                <a:spcPts val="700"/>
              </a:spcBef>
              <a:spcAft>
                <a:spcPts val="0"/>
              </a:spcAft>
              <a:buClr>
                <a:schemeClr val="tx2"/>
              </a:buClr>
              <a:buSzPct val="95000"/>
              <a:buFont typeface="Wingdings"/>
              <a:buChar char=""/>
              <a:defRPr/>
            </a:pPr>
            <a:r>
              <a:rPr lang="ja-JP" altLang="en-US" sz="3000" dirty="0">
                <a:solidFill>
                  <a:schemeClr val="accent4">
                    <a:lumMod val="20000"/>
                    <a:lumOff val="80000"/>
                  </a:schemeClr>
                </a:solidFill>
                <a:latin typeface="+mn-lt"/>
                <a:ea typeface="+mn-ea"/>
              </a:rPr>
              <a:t>就労についての話合い </a:t>
            </a:r>
            <a:r>
              <a:rPr lang="ja-JP" altLang="en-US" sz="3200" dirty="0">
                <a:solidFill>
                  <a:schemeClr val="accent4">
                    <a:lumMod val="20000"/>
                    <a:lumOff val="80000"/>
                  </a:schemeClr>
                </a:solidFill>
                <a:latin typeface="+mn-lt"/>
                <a:ea typeface="+mn-ea"/>
              </a:rPr>
              <a:t>（計２回）</a:t>
            </a:r>
          </a:p>
          <a:p>
            <a:pPr marL="411480" indent="-342900" fontAlgn="auto">
              <a:lnSpc>
                <a:spcPct val="90000"/>
              </a:lnSpc>
              <a:spcBef>
                <a:spcPts val="700"/>
              </a:spcBef>
              <a:spcAft>
                <a:spcPts val="0"/>
              </a:spcAft>
              <a:buClr>
                <a:schemeClr val="tx2"/>
              </a:buClr>
              <a:buSzPct val="95000"/>
              <a:buFont typeface="Wingdings"/>
              <a:buNone/>
              <a:defRPr/>
            </a:pPr>
            <a:r>
              <a:rPr lang="ja-JP" altLang="en-US" sz="3200" dirty="0">
                <a:latin typeface="+mn-lt"/>
                <a:ea typeface="+mn-ea"/>
              </a:rPr>
              <a:t>                参加メンバー、受け持ち、</a:t>
            </a:r>
            <a:r>
              <a:rPr lang="ja-JP" altLang="en-US" sz="3200" dirty="0" smtClean="0">
                <a:latin typeface="+mn-lt"/>
                <a:ea typeface="+mn-ea"/>
              </a:rPr>
              <a:t>トレーナー、　</a:t>
            </a:r>
            <a:endParaRPr lang="en-US" altLang="ja-JP" sz="3200" dirty="0" smtClean="0">
              <a:latin typeface="+mn-lt"/>
              <a:ea typeface="+mn-ea"/>
            </a:endParaRPr>
          </a:p>
          <a:p>
            <a:pPr marL="411480" indent="-342900" fontAlgn="auto">
              <a:lnSpc>
                <a:spcPct val="90000"/>
              </a:lnSpc>
              <a:spcBef>
                <a:spcPts val="700"/>
              </a:spcBef>
              <a:spcAft>
                <a:spcPts val="0"/>
              </a:spcAft>
              <a:buClr>
                <a:schemeClr val="tx2"/>
              </a:buClr>
              <a:buSzPct val="95000"/>
              <a:buFont typeface="Wingdings"/>
              <a:buNone/>
              <a:defRPr/>
            </a:pPr>
            <a:r>
              <a:rPr lang="ja-JP" altLang="en-US" sz="3200" dirty="0">
                <a:latin typeface="+mn-lt"/>
                <a:ea typeface="+mn-ea"/>
              </a:rPr>
              <a:t>　</a:t>
            </a:r>
            <a:r>
              <a:rPr lang="ja-JP" altLang="en-US" sz="3200" dirty="0" smtClean="0">
                <a:latin typeface="+mn-lt"/>
                <a:ea typeface="+mn-ea"/>
              </a:rPr>
              <a:t>　　　　　就労</a:t>
            </a:r>
            <a:r>
              <a:rPr lang="ja-JP" altLang="en-US" sz="3200" dirty="0">
                <a:latin typeface="+mn-lt"/>
                <a:ea typeface="+mn-ea"/>
              </a:rPr>
              <a:t>支援専門家                        </a:t>
            </a:r>
          </a:p>
          <a:p>
            <a:pPr marL="411480" indent="-342900" fontAlgn="auto">
              <a:lnSpc>
                <a:spcPct val="90000"/>
              </a:lnSpc>
              <a:spcBef>
                <a:spcPts val="700"/>
              </a:spcBef>
              <a:spcAft>
                <a:spcPts val="0"/>
              </a:spcAft>
              <a:buClr>
                <a:schemeClr val="tx2"/>
              </a:buClr>
              <a:buSzPct val="95000"/>
              <a:buFont typeface="Wingdings"/>
              <a:buChar char=""/>
              <a:defRPr/>
            </a:pPr>
            <a:r>
              <a:rPr lang="ja-JP" altLang="en-US" sz="3000" dirty="0">
                <a:solidFill>
                  <a:schemeClr val="accent4">
                    <a:lumMod val="20000"/>
                    <a:lumOff val="80000"/>
                  </a:schemeClr>
                </a:solidFill>
                <a:latin typeface="+mn-lt"/>
                <a:ea typeface="+mn-ea"/>
              </a:rPr>
              <a:t>就労</a:t>
            </a:r>
            <a:r>
              <a:rPr lang="en-US" altLang="ja-JP" sz="3000" dirty="0">
                <a:solidFill>
                  <a:schemeClr val="accent4">
                    <a:lumMod val="20000"/>
                    <a:lumOff val="80000"/>
                  </a:schemeClr>
                </a:solidFill>
                <a:latin typeface="+mn-lt"/>
                <a:ea typeface="+mn-ea"/>
              </a:rPr>
              <a:t>SST</a:t>
            </a:r>
          </a:p>
          <a:p>
            <a:pPr marL="411480" indent="-342900" fontAlgn="auto">
              <a:lnSpc>
                <a:spcPct val="90000"/>
              </a:lnSpc>
              <a:spcBef>
                <a:spcPts val="700"/>
              </a:spcBef>
              <a:spcAft>
                <a:spcPts val="0"/>
              </a:spcAft>
              <a:buClr>
                <a:schemeClr val="tx2"/>
              </a:buClr>
              <a:buSzPct val="95000"/>
              <a:buFont typeface="Wingdings"/>
              <a:buChar char=""/>
              <a:defRPr/>
            </a:pPr>
            <a:r>
              <a:rPr lang="ja-JP" altLang="en-US" sz="3000" dirty="0">
                <a:solidFill>
                  <a:schemeClr val="accent4">
                    <a:lumMod val="20000"/>
                    <a:lumOff val="80000"/>
                  </a:schemeClr>
                </a:solidFill>
                <a:latin typeface="+mn-lt"/>
                <a:ea typeface="+mn-ea"/>
              </a:rPr>
              <a:t>担当者との面接 </a:t>
            </a:r>
            <a:r>
              <a:rPr lang="ja-JP" altLang="en-US" sz="3200" dirty="0">
                <a:solidFill>
                  <a:schemeClr val="accent4">
                    <a:lumMod val="20000"/>
                    <a:lumOff val="80000"/>
                  </a:schemeClr>
                </a:solidFill>
                <a:latin typeface="+mn-lt"/>
                <a:ea typeface="+mn-ea"/>
              </a:rPr>
              <a:t>（トレーニング後に隔週）を行いながら、就労支援専門機関を利用</a:t>
            </a:r>
          </a:p>
          <a:p>
            <a:pPr marL="411480" indent="-342900" fontAlgn="auto">
              <a:lnSpc>
                <a:spcPct val="90000"/>
              </a:lnSpc>
              <a:spcBef>
                <a:spcPts val="700"/>
              </a:spcBef>
              <a:spcAft>
                <a:spcPts val="0"/>
              </a:spcAft>
              <a:buClr>
                <a:schemeClr val="tx2"/>
              </a:buClr>
              <a:buSzPct val="95000"/>
              <a:defRPr/>
            </a:pPr>
            <a:endParaRPr lang="en-US" altLang="ja-JP" sz="3200" dirty="0">
              <a:solidFill>
                <a:schemeClr val="accent4">
                  <a:lumMod val="20000"/>
                  <a:lumOff val="80000"/>
                </a:schemeClr>
              </a:solidFill>
              <a:latin typeface="+mn-lt"/>
              <a:ea typeface="+mn-ea"/>
            </a:endParaRPr>
          </a:p>
          <a:p>
            <a:pPr marL="411480" indent="-342900" fontAlgn="auto">
              <a:spcBef>
                <a:spcPts val="700"/>
              </a:spcBef>
              <a:spcAft>
                <a:spcPts val="0"/>
              </a:spcAft>
              <a:buClr>
                <a:schemeClr val="tx2"/>
              </a:buClr>
              <a:buSzPct val="95000"/>
              <a:buFont typeface="Wingdings"/>
              <a:buChar char=""/>
              <a:defRPr/>
            </a:pPr>
            <a:endParaRPr lang="ja-JP" altLang="en-US" sz="3000" dirty="0">
              <a:solidFill>
                <a:schemeClr val="accent4">
                  <a:lumMod val="20000"/>
                  <a:lumOff val="80000"/>
                </a:schemeClr>
              </a:solidFill>
              <a:latin typeface="+mn-lt"/>
              <a:ea typeface="+mn-ea"/>
            </a:endParaRPr>
          </a:p>
        </p:txBody>
      </p:sp>
    </p:spTree>
    <p:extLst>
      <p:ext uri="{BB962C8B-B14F-4D97-AF65-F5344CB8AC3E}">
        <p14:creationId xmlns:p14="http://schemas.microsoft.com/office/powerpoint/2010/main" val="75874058"/>
      </p:ext>
    </p:extLst>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p>
            <a:pPr algn="ctr">
              <a:defRPr/>
            </a:pPr>
            <a:r>
              <a:rPr kumimoji="0" lang="ja-JP" altLang="en-US" sz="4400" kern="0">
                <a:solidFill>
                  <a:schemeClr val="tx2"/>
                </a:solidFill>
                <a:latin typeface="+mj-lt"/>
                <a:ea typeface="+mj-ea"/>
                <a:cs typeface="+mj-cs"/>
              </a:rPr>
              <a:t>ケース概要</a:t>
            </a:r>
          </a:p>
        </p:txBody>
      </p:sp>
      <p:sp>
        <p:nvSpPr>
          <p:cNvPr id="3" name="Rectangle 3"/>
          <p:cNvSpPr txBox="1">
            <a:spLocks noChangeArrowheads="1"/>
          </p:cNvSpPr>
          <p:nvPr/>
        </p:nvSpPr>
        <p:spPr>
          <a:xfrm>
            <a:off x="457200" y="1600200"/>
            <a:ext cx="8229600" cy="4530725"/>
          </a:xfrm>
          <a:prstGeom prst="rect">
            <a:avLst/>
          </a:prstGeom>
        </p:spPr>
        <p:txBody>
          <a:bodyPr/>
          <a:lstStyle/>
          <a:p>
            <a:pPr marL="342900" indent="-342900">
              <a:lnSpc>
                <a:spcPct val="90000"/>
              </a:lnSpc>
              <a:spcBef>
                <a:spcPct val="20000"/>
              </a:spcBef>
              <a:buFontTx/>
              <a:buChar char="•"/>
              <a:defRPr/>
            </a:pPr>
            <a:r>
              <a:rPr kumimoji="0" lang="ja-JP" altLang="en-US" sz="3200" kern="0" dirty="0">
                <a:latin typeface="+mn-lt"/>
                <a:ea typeface="+mn-ea"/>
              </a:rPr>
              <a:t>Ａさん　　 ３０代後半　男性</a:t>
            </a:r>
          </a:p>
          <a:p>
            <a:pPr marL="342900" indent="-342900">
              <a:lnSpc>
                <a:spcPct val="90000"/>
              </a:lnSpc>
              <a:spcBef>
                <a:spcPct val="20000"/>
              </a:spcBef>
              <a:buFontTx/>
              <a:buChar char="•"/>
              <a:defRPr/>
            </a:pPr>
            <a:r>
              <a:rPr kumimoji="0" lang="ja-JP" altLang="en-US" sz="3200" kern="0" dirty="0">
                <a:latin typeface="+mn-lt"/>
                <a:ea typeface="+mn-ea"/>
              </a:rPr>
              <a:t>診断　　　統合失調症</a:t>
            </a:r>
          </a:p>
          <a:p>
            <a:pPr marL="342900" indent="-342900">
              <a:lnSpc>
                <a:spcPct val="90000"/>
              </a:lnSpc>
              <a:spcBef>
                <a:spcPct val="20000"/>
              </a:spcBef>
              <a:buFontTx/>
              <a:buChar char="•"/>
              <a:defRPr/>
            </a:pPr>
            <a:r>
              <a:rPr kumimoji="0" lang="ja-JP" altLang="en-US" sz="3200" kern="0" dirty="0">
                <a:latin typeface="+mn-lt"/>
                <a:ea typeface="+mn-ea"/>
              </a:rPr>
              <a:t>生活の状況</a:t>
            </a:r>
          </a:p>
          <a:p>
            <a:pPr marL="342900" indent="-342900">
              <a:lnSpc>
                <a:spcPct val="90000"/>
              </a:lnSpc>
              <a:spcBef>
                <a:spcPct val="20000"/>
              </a:spcBef>
              <a:buFont typeface="Wingdings" pitchFamily="2" charset="2"/>
              <a:buNone/>
              <a:defRPr/>
            </a:pPr>
            <a:r>
              <a:rPr kumimoji="0" lang="ja-JP" altLang="en-US" sz="3200" kern="0" dirty="0">
                <a:latin typeface="+mn-lt"/>
                <a:ea typeface="+mn-ea"/>
              </a:rPr>
              <a:t>　　　両親と３人暮らし（両親ともに７０歳間近） </a:t>
            </a:r>
          </a:p>
          <a:p>
            <a:pPr marL="342900" indent="-342900">
              <a:lnSpc>
                <a:spcPct val="90000"/>
              </a:lnSpc>
              <a:spcBef>
                <a:spcPct val="20000"/>
              </a:spcBef>
              <a:buFont typeface="Wingdings" pitchFamily="2" charset="2"/>
              <a:buNone/>
              <a:defRPr/>
            </a:pPr>
            <a:r>
              <a:rPr kumimoji="0" lang="ja-JP" altLang="en-US" sz="3200" kern="0" dirty="0">
                <a:latin typeface="+mn-lt"/>
                <a:ea typeface="+mn-ea"/>
              </a:rPr>
              <a:t>　　　父は自営業だが、経営は苦しい</a:t>
            </a:r>
          </a:p>
          <a:p>
            <a:pPr marL="342900" indent="-342900">
              <a:lnSpc>
                <a:spcPct val="90000"/>
              </a:lnSpc>
              <a:spcBef>
                <a:spcPct val="20000"/>
              </a:spcBef>
              <a:buFont typeface="Wingdings" pitchFamily="2" charset="2"/>
              <a:buNone/>
              <a:defRPr/>
            </a:pPr>
            <a:r>
              <a:rPr kumimoji="0" lang="ja-JP" altLang="en-US" sz="3200" kern="0" dirty="0">
                <a:latin typeface="+mn-lt"/>
                <a:ea typeface="+mn-ea"/>
              </a:rPr>
              <a:t>　　　障害者手帳は未取得</a:t>
            </a:r>
          </a:p>
          <a:p>
            <a:pPr marL="342900" indent="-342900">
              <a:lnSpc>
                <a:spcPct val="90000"/>
              </a:lnSpc>
              <a:spcBef>
                <a:spcPct val="20000"/>
              </a:spcBef>
              <a:buFont typeface="Wingdings" pitchFamily="2" charset="2"/>
              <a:buNone/>
              <a:defRPr/>
            </a:pPr>
            <a:r>
              <a:rPr kumimoji="0" lang="ja-JP" altLang="en-US" sz="3200" kern="0" dirty="0">
                <a:latin typeface="+mn-lt"/>
                <a:ea typeface="+mn-ea"/>
              </a:rPr>
              <a:t>　　　</a:t>
            </a:r>
          </a:p>
        </p:txBody>
      </p:sp>
    </p:spTree>
    <p:extLst>
      <p:ext uri="{BB962C8B-B14F-4D97-AF65-F5344CB8AC3E}">
        <p14:creationId xmlns:p14="http://schemas.microsoft.com/office/powerpoint/2010/main" val="2031048977"/>
      </p:ext>
    </p:extLst>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p>
            <a:pPr algn="ctr">
              <a:defRPr/>
            </a:pPr>
            <a:r>
              <a:rPr kumimoji="0" lang="ja-JP" altLang="en-US" sz="4400" kern="0">
                <a:solidFill>
                  <a:schemeClr val="tx2"/>
                </a:solidFill>
                <a:latin typeface="+mj-lt"/>
                <a:ea typeface="+mj-ea"/>
                <a:cs typeface="+mj-cs"/>
              </a:rPr>
              <a:t>ケース概要</a:t>
            </a:r>
          </a:p>
        </p:txBody>
      </p:sp>
      <p:sp>
        <p:nvSpPr>
          <p:cNvPr id="3" name="Rectangle 3"/>
          <p:cNvSpPr txBox="1">
            <a:spLocks noChangeArrowheads="1"/>
          </p:cNvSpPr>
          <p:nvPr/>
        </p:nvSpPr>
        <p:spPr>
          <a:xfrm>
            <a:off x="457200" y="1600200"/>
            <a:ext cx="8229600" cy="4530725"/>
          </a:xfrm>
          <a:prstGeom prst="rect">
            <a:avLst/>
          </a:prstGeom>
        </p:spPr>
        <p:txBody>
          <a:bodyPr/>
          <a:lstStyle/>
          <a:p>
            <a:pPr marL="342900" indent="-342900">
              <a:lnSpc>
                <a:spcPct val="90000"/>
              </a:lnSpc>
              <a:spcBef>
                <a:spcPct val="20000"/>
              </a:spcBef>
              <a:buFontTx/>
              <a:buChar char="•"/>
              <a:defRPr/>
            </a:pPr>
            <a:r>
              <a:rPr kumimoji="0" lang="ja-JP" altLang="en-US" sz="3200" kern="0" dirty="0">
                <a:latin typeface="+mn-lt"/>
                <a:ea typeface="+mn-ea"/>
              </a:rPr>
              <a:t>Ａさん　　 ３０代後半　男性</a:t>
            </a:r>
          </a:p>
          <a:p>
            <a:pPr marL="342900" indent="-342900">
              <a:lnSpc>
                <a:spcPct val="90000"/>
              </a:lnSpc>
              <a:spcBef>
                <a:spcPct val="20000"/>
              </a:spcBef>
              <a:buFontTx/>
              <a:buChar char="•"/>
              <a:defRPr/>
            </a:pPr>
            <a:r>
              <a:rPr kumimoji="0" lang="ja-JP" altLang="en-US" sz="3200" kern="0" dirty="0">
                <a:latin typeface="+mn-lt"/>
                <a:ea typeface="+mn-ea"/>
              </a:rPr>
              <a:t>診断　　　統合失調症</a:t>
            </a:r>
          </a:p>
          <a:p>
            <a:pPr marL="342900" indent="-342900">
              <a:lnSpc>
                <a:spcPct val="90000"/>
              </a:lnSpc>
              <a:spcBef>
                <a:spcPct val="20000"/>
              </a:spcBef>
              <a:buFontTx/>
              <a:buChar char="•"/>
              <a:defRPr/>
            </a:pPr>
            <a:r>
              <a:rPr kumimoji="0" lang="ja-JP" altLang="en-US" sz="3200" kern="0" dirty="0">
                <a:latin typeface="+mn-lt"/>
                <a:ea typeface="+mn-ea"/>
              </a:rPr>
              <a:t>生活の状況</a:t>
            </a:r>
          </a:p>
          <a:p>
            <a:pPr marL="342900" indent="-342900">
              <a:lnSpc>
                <a:spcPct val="90000"/>
              </a:lnSpc>
              <a:spcBef>
                <a:spcPct val="20000"/>
              </a:spcBef>
              <a:buFont typeface="Wingdings" pitchFamily="2" charset="2"/>
              <a:buNone/>
              <a:defRPr/>
            </a:pPr>
            <a:r>
              <a:rPr kumimoji="0" lang="ja-JP" altLang="en-US" sz="3200" kern="0" dirty="0">
                <a:latin typeface="+mn-lt"/>
                <a:ea typeface="+mn-ea"/>
              </a:rPr>
              <a:t>　　　両親と３人暮らし（両親ともに</a:t>
            </a:r>
            <a:r>
              <a:rPr kumimoji="0" lang="ja-JP" altLang="en-US" sz="3200" kern="0" dirty="0" smtClean="0">
                <a:latin typeface="+mn-lt"/>
                <a:ea typeface="+mn-ea"/>
              </a:rPr>
              <a:t>７０　　　</a:t>
            </a:r>
            <a:endParaRPr kumimoji="0" lang="en-US" altLang="ja-JP" sz="3200" kern="0" dirty="0" smtClean="0">
              <a:latin typeface="+mn-lt"/>
              <a:ea typeface="+mn-ea"/>
            </a:endParaRPr>
          </a:p>
          <a:p>
            <a:pPr marL="342900" indent="-342900">
              <a:lnSpc>
                <a:spcPct val="90000"/>
              </a:lnSpc>
              <a:spcBef>
                <a:spcPct val="20000"/>
              </a:spcBef>
              <a:buFont typeface="Wingdings" pitchFamily="2" charset="2"/>
              <a:buNone/>
              <a:defRPr/>
            </a:pPr>
            <a:r>
              <a:rPr kumimoji="0" lang="ja-JP" altLang="en-US" sz="3200" kern="0" dirty="0">
                <a:latin typeface="+mn-lt"/>
                <a:ea typeface="+mn-ea"/>
              </a:rPr>
              <a:t>　</a:t>
            </a:r>
            <a:r>
              <a:rPr kumimoji="0" lang="ja-JP" altLang="en-US" sz="3200" kern="0" dirty="0" smtClean="0">
                <a:latin typeface="+mn-lt"/>
                <a:ea typeface="+mn-ea"/>
              </a:rPr>
              <a:t>　　　歳</a:t>
            </a:r>
            <a:r>
              <a:rPr kumimoji="0" lang="ja-JP" altLang="en-US" sz="3200" kern="0" dirty="0">
                <a:latin typeface="+mn-lt"/>
                <a:ea typeface="+mn-ea"/>
              </a:rPr>
              <a:t>間近） </a:t>
            </a:r>
          </a:p>
          <a:p>
            <a:pPr marL="342900" indent="-342900">
              <a:lnSpc>
                <a:spcPct val="90000"/>
              </a:lnSpc>
              <a:spcBef>
                <a:spcPct val="20000"/>
              </a:spcBef>
              <a:buFont typeface="Wingdings" pitchFamily="2" charset="2"/>
              <a:buNone/>
              <a:defRPr/>
            </a:pPr>
            <a:r>
              <a:rPr kumimoji="0" lang="ja-JP" altLang="en-US" sz="3200" kern="0" dirty="0">
                <a:latin typeface="+mn-lt"/>
                <a:ea typeface="+mn-ea"/>
              </a:rPr>
              <a:t>　　　父は自営業だが、経営は苦しい</a:t>
            </a:r>
          </a:p>
          <a:p>
            <a:pPr marL="342900" indent="-342900">
              <a:lnSpc>
                <a:spcPct val="90000"/>
              </a:lnSpc>
              <a:spcBef>
                <a:spcPct val="20000"/>
              </a:spcBef>
              <a:buFont typeface="Wingdings" pitchFamily="2" charset="2"/>
              <a:buNone/>
              <a:defRPr/>
            </a:pPr>
            <a:r>
              <a:rPr kumimoji="0" lang="ja-JP" altLang="en-US" sz="3200" kern="0" dirty="0">
                <a:latin typeface="+mn-lt"/>
                <a:ea typeface="+mn-ea"/>
              </a:rPr>
              <a:t>　　　障害者手帳は未取得</a:t>
            </a:r>
          </a:p>
          <a:p>
            <a:pPr marL="342900" indent="-342900">
              <a:lnSpc>
                <a:spcPct val="90000"/>
              </a:lnSpc>
              <a:spcBef>
                <a:spcPct val="20000"/>
              </a:spcBef>
              <a:buFont typeface="Wingdings" pitchFamily="2" charset="2"/>
              <a:buNone/>
              <a:defRPr/>
            </a:pPr>
            <a:r>
              <a:rPr kumimoji="0" lang="ja-JP" altLang="en-US" sz="3200" kern="0" dirty="0">
                <a:latin typeface="+mn-lt"/>
                <a:ea typeface="+mn-ea"/>
              </a:rPr>
              <a:t>　　　</a:t>
            </a:r>
          </a:p>
        </p:txBody>
      </p:sp>
    </p:spTree>
    <p:extLst>
      <p:ext uri="{BB962C8B-B14F-4D97-AF65-F5344CB8AC3E}">
        <p14:creationId xmlns:p14="http://schemas.microsoft.com/office/powerpoint/2010/main" val="1997805862"/>
      </p:ext>
    </p:extLst>
  </p:cSld>
  <p:clrMapOvr>
    <a:masterClrMapping/>
  </p:clrMapOvr>
  <p:transition>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417638"/>
          </a:xfrm>
          <a:prstGeom prst="rect">
            <a:avLst/>
          </a:prstGeom>
        </p:spPr>
        <p:txBody>
          <a:bodyPr/>
          <a:lstStyle/>
          <a:p>
            <a:pPr algn="ctr">
              <a:defRPr/>
            </a:pPr>
            <a:r>
              <a:rPr kumimoji="0" lang="ja-JP" altLang="en-US" sz="4400" kern="0">
                <a:solidFill>
                  <a:schemeClr val="tx2"/>
                </a:solidFill>
                <a:latin typeface="+mj-lt"/>
                <a:ea typeface="+mj-ea"/>
                <a:cs typeface="+mj-cs"/>
              </a:rPr>
              <a:t>現病歴・治療歴</a:t>
            </a:r>
          </a:p>
        </p:txBody>
      </p:sp>
      <p:sp>
        <p:nvSpPr>
          <p:cNvPr id="3" name="Rectangle 3"/>
          <p:cNvSpPr txBox="1">
            <a:spLocks noChangeArrowheads="1"/>
          </p:cNvSpPr>
          <p:nvPr/>
        </p:nvSpPr>
        <p:spPr>
          <a:xfrm>
            <a:off x="457200" y="765175"/>
            <a:ext cx="8229600" cy="5365750"/>
          </a:xfrm>
          <a:prstGeom prst="rect">
            <a:avLst/>
          </a:prstGeom>
        </p:spPr>
        <p:txBody>
          <a:bodyPr/>
          <a:lstStyle/>
          <a:p>
            <a:pPr marL="342900" indent="-342900">
              <a:lnSpc>
                <a:spcPct val="90000"/>
              </a:lnSpc>
              <a:spcBef>
                <a:spcPct val="20000"/>
              </a:spcBef>
              <a:buFontTx/>
              <a:buChar char="•"/>
              <a:defRPr/>
            </a:pPr>
            <a:r>
              <a:rPr kumimoji="0" lang="ja-JP" altLang="en-US" sz="2800" kern="0" dirty="0">
                <a:latin typeface="+mn-lt"/>
                <a:ea typeface="+mn-ea"/>
              </a:rPr>
              <a:t>大学編入後の５月頃（２４歳）　幻聴、被害妄想出現</a:t>
            </a:r>
          </a:p>
          <a:p>
            <a:pPr marL="342900" indent="-342900">
              <a:lnSpc>
                <a:spcPct val="90000"/>
              </a:lnSpc>
              <a:spcBef>
                <a:spcPct val="20000"/>
              </a:spcBef>
              <a:buFontTx/>
              <a:buChar char="•"/>
              <a:defRPr/>
            </a:pPr>
            <a:r>
              <a:rPr kumimoji="0" lang="ja-JP" altLang="en-US" sz="2800" kern="0" dirty="0">
                <a:latin typeface="+mn-lt"/>
                <a:ea typeface="+mn-ea"/>
              </a:rPr>
              <a:t>同年７月　近医の紹介で、精神科初診</a:t>
            </a:r>
          </a:p>
          <a:p>
            <a:pPr marL="342900" indent="-342900">
              <a:lnSpc>
                <a:spcPct val="90000"/>
              </a:lnSpc>
              <a:spcBef>
                <a:spcPct val="20000"/>
              </a:spcBef>
              <a:buFontTx/>
              <a:buChar char="•"/>
              <a:defRPr/>
            </a:pPr>
            <a:r>
              <a:rPr kumimoji="0" lang="ja-JP" altLang="en-US" sz="2800" kern="0" dirty="0">
                <a:latin typeface="+mn-lt"/>
                <a:ea typeface="+mn-ea"/>
              </a:rPr>
              <a:t>同年１２月　大学への通学を再開（週に１日２コマ）</a:t>
            </a:r>
          </a:p>
          <a:p>
            <a:pPr marL="342900" indent="-342900">
              <a:lnSpc>
                <a:spcPct val="90000"/>
              </a:lnSpc>
              <a:spcBef>
                <a:spcPct val="20000"/>
              </a:spcBef>
              <a:buFont typeface="Wingdings" pitchFamily="2" charset="2"/>
              <a:buNone/>
              <a:defRPr/>
            </a:pPr>
            <a:r>
              <a:rPr kumimoji="0" lang="ja-JP" altLang="en-US" sz="2800" kern="0" dirty="0">
                <a:latin typeface="+mn-lt"/>
                <a:ea typeface="+mn-ea"/>
              </a:rPr>
              <a:t>　 主治医が大学担任や学生相談室と連絡をとりサポート</a:t>
            </a:r>
          </a:p>
          <a:p>
            <a:pPr marL="342900" indent="-342900">
              <a:lnSpc>
                <a:spcPct val="90000"/>
              </a:lnSpc>
              <a:spcBef>
                <a:spcPct val="20000"/>
              </a:spcBef>
              <a:buFontTx/>
              <a:buChar char="•"/>
              <a:defRPr/>
            </a:pPr>
            <a:r>
              <a:rPr kumimoji="0" lang="ja-JP" altLang="en-US" sz="2800" kern="0" dirty="0">
                <a:latin typeface="+mn-lt"/>
                <a:ea typeface="+mn-ea"/>
              </a:rPr>
              <a:t>翌年７月　主治医の勧めで、デイケア開始</a:t>
            </a:r>
          </a:p>
          <a:p>
            <a:pPr marL="342900" indent="-342900">
              <a:lnSpc>
                <a:spcPct val="90000"/>
              </a:lnSpc>
              <a:spcBef>
                <a:spcPct val="20000"/>
              </a:spcBef>
              <a:buFont typeface="Wingdings" pitchFamily="2" charset="2"/>
              <a:buNone/>
              <a:defRPr/>
            </a:pPr>
            <a:r>
              <a:rPr kumimoji="0" lang="ja-JP" altLang="en-US" sz="2800" kern="0" dirty="0">
                <a:latin typeface="+mn-lt"/>
                <a:ea typeface="+mn-ea"/>
              </a:rPr>
              <a:t>   通学の日数を少しずつ増やしながら、</a:t>
            </a:r>
            <a:r>
              <a:rPr kumimoji="0" lang="en-US" altLang="ja-JP" sz="2800" kern="0" dirty="0">
                <a:latin typeface="+mn-lt"/>
                <a:ea typeface="+mn-ea"/>
              </a:rPr>
              <a:t>2</a:t>
            </a:r>
            <a:r>
              <a:rPr kumimoji="0" lang="ja-JP" altLang="en-US" sz="2800" kern="0" dirty="0">
                <a:latin typeface="+mn-lt"/>
                <a:ea typeface="+mn-ea"/>
              </a:rPr>
              <a:t>年間デイケア通所（能動型・プライド・リーダー志向）  １年留年して大学を卒業</a:t>
            </a:r>
          </a:p>
          <a:p>
            <a:pPr marL="342900" indent="-342900">
              <a:lnSpc>
                <a:spcPct val="90000"/>
              </a:lnSpc>
              <a:spcBef>
                <a:spcPct val="20000"/>
              </a:spcBef>
              <a:buFontTx/>
              <a:buChar char="•"/>
              <a:defRPr/>
            </a:pPr>
            <a:r>
              <a:rPr kumimoji="0" lang="ja-JP" altLang="en-US" sz="2800" kern="0" dirty="0">
                <a:latin typeface="+mn-lt"/>
                <a:ea typeface="+mn-ea"/>
              </a:rPr>
              <a:t>これまでに入院歴なく、再発もないが、数年あまり仕事につけず自宅で過ごしていた。</a:t>
            </a:r>
          </a:p>
          <a:p>
            <a:pPr marL="342900" indent="-342900">
              <a:lnSpc>
                <a:spcPct val="90000"/>
              </a:lnSpc>
              <a:spcBef>
                <a:spcPct val="20000"/>
              </a:spcBef>
              <a:buFont typeface="Wingdings" pitchFamily="2" charset="2"/>
              <a:buNone/>
              <a:defRPr/>
            </a:pPr>
            <a:endParaRPr kumimoji="0" lang="en-US" altLang="ja-JP" sz="2800" kern="0" dirty="0">
              <a:latin typeface="+mn-lt"/>
              <a:ea typeface="+mn-ea"/>
            </a:endParaRPr>
          </a:p>
        </p:txBody>
      </p:sp>
    </p:spTree>
    <p:extLst>
      <p:ext uri="{BB962C8B-B14F-4D97-AF65-F5344CB8AC3E}">
        <p14:creationId xmlns:p14="http://schemas.microsoft.com/office/powerpoint/2010/main" val="1578482317"/>
      </p:ext>
    </p:extLst>
  </p:cSld>
  <p:clrMapOvr>
    <a:masterClrMapping/>
  </p:clrMapOvr>
  <p:transition>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p>
            <a:pPr algn="ctr">
              <a:defRPr/>
            </a:pPr>
            <a:r>
              <a:rPr kumimoji="0" lang="ja-JP" altLang="en-US" sz="3800" kern="0" dirty="0">
                <a:solidFill>
                  <a:schemeClr val="tx2"/>
                </a:solidFill>
                <a:latin typeface="+mj-lt"/>
                <a:ea typeface="+mj-ea"/>
                <a:cs typeface="+mj-cs"/>
              </a:rPr>
              <a:t>認知機能リハ開始後すぐにＡさんの課題が明らかになる</a:t>
            </a:r>
          </a:p>
        </p:txBody>
      </p:sp>
      <p:sp>
        <p:nvSpPr>
          <p:cNvPr id="3" name="Rectangle 3"/>
          <p:cNvSpPr txBox="1">
            <a:spLocks noChangeArrowheads="1"/>
          </p:cNvSpPr>
          <p:nvPr/>
        </p:nvSpPr>
        <p:spPr>
          <a:xfrm>
            <a:off x="457200" y="1600200"/>
            <a:ext cx="8229600" cy="4530725"/>
          </a:xfrm>
          <a:prstGeom prst="rect">
            <a:avLst/>
          </a:prstGeom>
        </p:spPr>
        <p:txBody>
          <a:bodyPr/>
          <a:lstStyle/>
          <a:p>
            <a:pPr marL="342900" indent="-342900">
              <a:spcBef>
                <a:spcPct val="20000"/>
              </a:spcBef>
              <a:buFontTx/>
              <a:buChar char="•"/>
              <a:defRPr/>
            </a:pPr>
            <a:r>
              <a:rPr kumimoji="0" lang="ja-JP" altLang="en-US" sz="2600" kern="0" dirty="0">
                <a:latin typeface="+mn-lt"/>
                <a:ea typeface="+mn-ea"/>
              </a:rPr>
              <a:t>第２回　勘違いして欠席</a:t>
            </a:r>
          </a:p>
          <a:p>
            <a:pPr marL="342900" indent="-342900">
              <a:spcBef>
                <a:spcPct val="20000"/>
              </a:spcBef>
              <a:buFont typeface="Wingdings" pitchFamily="2" charset="2"/>
              <a:buNone/>
              <a:defRPr/>
            </a:pPr>
            <a:r>
              <a:rPr kumimoji="0" lang="ja-JP" altLang="en-US" sz="2600" kern="0" dirty="0">
                <a:latin typeface="+mn-lt"/>
                <a:ea typeface="+mn-ea"/>
              </a:rPr>
              <a:t>   （面接） 「脳トレが始まって生活があわただしくなった．昼寝しなくなった．間違えて休んで、自分はダメな奴だと落ち込んだ．小さな失敗を乗りこえられない」</a:t>
            </a:r>
          </a:p>
          <a:p>
            <a:pPr marL="342900" indent="-342900">
              <a:spcBef>
                <a:spcPct val="20000"/>
              </a:spcBef>
              <a:buFontTx/>
              <a:buChar char="•"/>
              <a:defRPr/>
            </a:pPr>
            <a:r>
              <a:rPr kumimoji="0" lang="ja-JP" altLang="en-US" sz="2600" kern="0" dirty="0">
                <a:latin typeface="+mn-lt"/>
                <a:ea typeface="+mn-ea"/>
              </a:rPr>
              <a:t>パソコンゲームで観察されたこと</a:t>
            </a:r>
          </a:p>
          <a:p>
            <a:pPr marL="342900" indent="-342900">
              <a:spcBef>
                <a:spcPct val="20000"/>
              </a:spcBef>
              <a:buFont typeface="Wingdings" pitchFamily="2" charset="2"/>
              <a:buNone/>
              <a:defRPr/>
            </a:pPr>
            <a:r>
              <a:rPr kumimoji="0" lang="ja-JP" altLang="en-US" sz="2600" kern="0" dirty="0">
                <a:latin typeface="+mn-lt"/>
                <a:ea typeface="+mn-ea"/>
              </a:rPr>
              <a:t>    ゲームに慣れているので、何となくできてしまうが・・・</a:t>
            </a:r>
          </a:p>
          <a:p>
            <a:pPr marL="342900" indent="-342900">
              <a:spcBef>
                <a:spcPct val="20000"/>
              </a:spcBef>
              <a:buFont typeface="Wingdings" pitchFamily="2" charset="2"/>
              <a:buNone/>
              <a:defRPr/>
            </a:pPr>
            <a:r>
              <a:rPr kumimoji="0" lang="ja-JP" altLang="en-US" sz="2600" kern="0" dirty="0">
                <a:latin typeface="+mn-lt"/>
                <a:ea typeface="+mn-ea"/>
              </a:rPr>
              <a:t>    目の前のものにとびつき、全体を見渡せない</a:t>
            </a:r>
          </a:p>
          <a:p>
            <a:pPr marL="342900" indent="-342900">
              <a:spcBef>
                <a:spcPct val="20000"/>
              </a:spcBef>
              <a:buFont typeface="Wingdings" pitchFamily="2" charset="2"/>
              <a:buNone/>
              <a:defRPr/>
            </a:pPr>
            <a:r>
              <a:rPr kumimoji="0" lang="ja-JP" altLang="en-US" sz="2600" kern="0" dirty="0">
                <a:latin typeface="+mn-lt"/>
                <a:ea typeface="+mn-ea"/>
              </a:rPr>
              <a:t>    先走って理解がおろそか．早とちり</a:t>
            </a:r>
          </a:p>
          <a:p>
            <a:pPr marL="342900" indent="-342900">
              <a:spcBef>
                <a:spcPct val="20000"/>
              </a:spcBef>
              <a:buFont typeface="Wingdings" pitchFamily="2" charset="2"/>
              <a:buNone/>
              <a:defRPr/>
            </a:pPr>
            <a:r>
              <a:rPr kumimoji="0" lang="ja-JP" altLang="en-US" sz="2600" kern="0" dirty="0">
                <a:latin typeface="+mn-lt"/>
                <a:ea typeface="+mn-ea"/>
              </a:rPr>
              <a:t>    問題が生じても場当たり的に対処</a:t>
            </a:r>
          </a:p>
          <a:p>
            <a:pPr marL="342900" indent="-342900">
              <a:spcBef>
                <a:spcPct val="20000"/>
              </a:spcBef>
              <a:buFont typeface="Wingdings" pitchFamily="2" charset="2"/>
              <a:buNone/>
              <a:defRPr/>
            </a:pPr>
            <a:endParaRPr kumimoji="0" lang="ja-JP" altLang="en-US" sz="2600" kern="0" dirty="0">
              <a:latin typeface="+mn-lt"/>
              <a:ea typeface="+mn-ea"/>
            </a:endParaRPr>
          </a:p>
          <a:p>
            <a:pPr marL="342900" indent="-342900">
              <a:spcBef>
                <a:spcPct val="20000"/>
              </a:spcBef>
              <a:buFontTx/>
              <a:buChar char="•"/>
              <a:defRPr/>
            </a:pPr>
            <a:endParaRPr kumimoji="0" lang="en-US" altLang="ja-JP" sz="2600" kern="0" dirty="0">
              <a:latin typeface="+mn-lt"/>
              <a:ea typeface="+mn-ea"/>
            </a:endParaRPr>
          </a:p>
        </p:txBody>
      </p:sp>
    </p:spTree>
    <p:extLst>
      <p:ext uri="{BB962C8B-B14F-4D97-AF65-F5344CB8AC3E}">
        <p14:creationId xmlns:p14="http://schemas.microsoft.com/office/powerpoint/2010/main" val="2077849435"/>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 descr="スライド2.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310137"/>
      </p:ext>
    </p:extLst>
  </p:cSld>
  <p:clrMapOvr>
    <a:masterClrMapping/>
  </p:clrMapOvr>
  <p:transition>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p>
            <a:pPr algn="ctr">
              <a:defRPr/>
            </a:pPr>
            <a:r>
              <a:rPr kumimoji="0" lang="ja-JP" altLang="en-US" sz="3800" kern="0">
                <a:solidFill>
                  <a:schemeClr val="tx2"/>
                </a:solidFill>
                <a:latin typeface="+mj-lt"/>
                <a:ea typeface="+mj-ea"/>
                <a:cs typeface="+mj-cs"/>
              </a:rPr>
              <a:t>わかったこと・わからないことを箇条書きにメモする</a:t>
            </a:r>
          </a:p>
        </p:txBody>
      </p:sp>
      <p:sp>
        <p:nvSpPr>
          <p:cNvPr id="3" name="Rectangle 3"/>
          <p:cNvSpPr txBox="1">
            <a:spLocks noChangeArrowheads="1"/>
          </p:cNvSpPr>
          <p:nvPr/>
        </p:nvSpPr>
        <p:spPr>
          <a:xfrm>
            <a:off x="457200" y="1600200"/>
            <a:ext cx="8229600" cy="4530725"/>
          </a:xfrm>
          <a:prstGeom prst="rect">
            <a:avLst/>
          </a:prstGeom>
        </p:spPr>
        <p:txBody>
          <a:bodyPr/>
          <a:lstStyle/>
          <a:p>
            <a:pPr marL="342900" indent="-342900">
              <a:lnSpc>
                <a:spcPct val="90000"/>
              </a:lnSpc>
              <a:spcBef>
                <a:spcPct val="20000"/>
              </a:spcBef>
              <a:buFontTx/>
              <a:buChar char="•"/>
              <a:defRPr/>
            </a:pPr>
            <a:endParaRPr kumimoji="0" lang="en-US" altLang="ja-JP" sz="2600" kern="0" dirty="0">
              <a:solidFill>
                <a:srgbClr val="008080"/>
              </a:solidFill>
              <a:latin typeface="+mn-lt"/>
              <a:ea typeface="+mn-ea"/>
            </a:endParaRPr>
          </a:p>
          <a:p>
            <a:pPr marL="342900" indent="-342900">
              <a:lnSpc>
                <a:spcPct val="90000"/>
              </a:lnSpc>
              <a:spcBef>
                <a:spcPct val="20000"/>
              </a:spcBef>
              <a:buFontTx/>
              <a:buChar char="•"/>
              <a:defRPr/>
            </a:pPr>
            <a:r>
              <a:rPr kumimoji="0" lang="ja-JP" altLang="en-US" sz="2600" kern="0" dirty="0">
                <a:latin typeface="+mn-lt"/>
                <a:ea typeface="+mn-ea"/>
              </a:rPr>
              <a:t>第８回　わからないまま「とりあえずやってみます」</a:t>
            </a:r>
          </a:p>
          <a:p>
            <a:pPr marL="342900" indent="-342900">
              <a:lnSpc>
                <a:spcPct val="90000"/>
              </a:lnSpc>
              <a:spcBef>
                <a:spcPct val="20000"/>
              </a:spcBef>
              <a:buFont typeface="Wingdings" pitchFamily="2" charset="2"/>
              <a:buNone/>
              <a:defRPr/>
            </a:pPr>
            <a:r>
              <a:rPr kumimoji="0" lang="ja-JP" altLang="en-US" sz="2600" kern="0" dirty="0">
                <a:latin typeface="+mn-lt"/>
                <a:ea typeface="+mn-ea"/>
              </a:rPr>
              <a:t>→自分から［ヘルプ］、説明を繰返し聞く</a:t>
            </a:r>
          </a:p>
          <a:p>
            <a:pPr marL="342900" indent="-342900">
              <a:lnSpc>
                <a:spcPct val="90000"/>
              </a:lnSpc>
              <a:spcBef>
                <a:spcPct val="20000"/>
              </a:spcBef>
              <a:buFont typeface="Wingdings" pitchFamily="2" charset="2"/>
              <a:buNone/>
              <a:defRPr/>
            </a:pPr>
            <a:r>
              <a:rPr kumimoji="0" lang="ja-JP" altLang="en-US" sz="2600" kern="0" dirty="0">
                <a:latin typeface="+mn-lt"/>
                <a:ea typeface="+mn-ea"/>
              </a:rPr>
              <a:t>→基本的なルールを理解、簡単なレベルをクリア</a:t>
            </a:r>
          </a:p>
          <a:p>
            <a:pPr marL="342900" indent="-342900">
              <a:lnSpc>
                <a:spcPct val="90000"/>
              </a:lnSpc>
              <a:spcBef>
                <a:spcPct val="20000"/>
              </a:spcBef>
              <a:buFont typeface="Wingdings" pitchFamily="2" charset="2"/>
              <a:buNone/>
              <a:defRPr/>
            </a:pPr>
            <a:r>
              <a:rPr kumimoji="0" lang="ja-JP" altLang="en-US" sz="2600" kern="0" dirty="0">
                <a:latin typeface="+mn-lt"/>
                <a:ea typeface="+mn-ea"/>
              </a:rPr>
              <a:t>→レベルアップするとルールが増えて、説明を繰返し聞いても、多くの情報に整理がつかなくなる</a:t>
            </a:r>
          </a:p>
          <a:p>
            <a:pPr marL="342900" indent="-342900">
              <a:lnSpc>
                <a:spcPct val="90000"/>
              </a:lnSpc>
              <a:spcBef>
                <a:spcPct val="20000"/>
              </a:spcBef>
              <a:buFont typeface="Wingdings" pitchFamily="2" charset="2"/>
              <a:buNone/>
              <a:defRPr/>
            </a:pPr>
            <a:r>
              <a:rPr kumimoji="0" lang="ja-JP" altLang="en-US" sz="2600" kern="0" dirty="0">
                <a:latin typeface="+mn-lt"/>
                <a:ea typeface="+mn-ea"/>
              </a:rPr>
              <a:t>→トレーナーが促し、わかったこと・わからないことを箇条書きにする</a:t>
            </a:r>
          </a:p>
          <a:p>
            <a:pPr marL="342900" indent="-342900">
              <a:lnSpc>
                <a:spcPct val="90000"/>
              </a:lnSpc>
              <a:spcBef>
                <a:spcPct val="20000"/>
              </a:spcBef>
              <a:buFont typeface="Wingdings" pitchFamily="2" charset="2"/>
              <a:buNone/>
              <a:defRPr/>
            </a:pPr>
            <a:r>
              <a:rPr kumimoji="0" lang="ja-JP" altLang="en-US" sz="2600" kern="0" dirty="0">
                <a:latin typeface="+mn-lt"/>
                <a:ea typeface="+mn-ea"/>
              </a:rPr>
              <a:t>→わからないことを意識して説明を聞き、理解できる</a:t>
            </a:r>
          </a:p>
          <a:p>
            <a:pPr marL="342900" indent="-342900">
              <a:lnSpc>
                <a:spcPct val="90000"/>
              </a:lnSpc>
              <a:spcBef>
                <a:spcPct val="20000"/>
              </a:spcBef>
              <a:buFont typeface="Wingdings" pitchFamily="2" charset="2"/>
              <a:buNone/>
              <a:defRPr/>
            </a:pPr>
            <a:r>
              <a:rPr kumimoji="0" lang="ja-JP" altLang="en-US" sz="2600" kern="0" dirty="0">
                <a:latin typeface="+mn-lt"/>
                <a:ea typeface="+mn-ea"/>
              </a:rPr>
              <a:t>　　　　「よくやった」「楽しかった」</a:t>
            </a:r>
          </a:p>
        </p:txBody>
      </p:sp>
    </p:spTree>
    <p:extLst>
      <p:ext uri="{BB962C8B-B14F-4D97-AF65-F5344CB8AC3E}">
        <p14:creationId xmlns:p14="http://schemas.microsoft.com/office/powerpoint/2010/main" val="4269442908"/>
      </p:ext>
    </p:extLst>
  </p:cSld>
  <p:clrMapOvr>
    <a:masterClrMapping/>
  </p:clrMapOvr>
  <p:transition>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12725"/>
            <a:ext cx="8229600" cy="1204913"/>
          </a:xfrm>
          <a:prstGeom prst="rect">
            <a:avLst/>
          </a:prstGeom>
        </p:spPr>
        <p:txBody>
          <a:bodyPr/>
          <a:lstStyle/>
          <a:p>
            <a:pPr algn="ctr">
              <a:defRPr/>
            </a:pPr>
            <a:r>
              <a:rPr kumimoji="0" lang="ja-JP" altLang="en-US" sz="4400" kern="0">
                <a:solidFill>
                  <a:schemeClr val="tx2"/>
                </a:solidFill>
                <a:latin typeface="+mj-lt"/>
                <a:ea typeface="+mj-ea"/>
                <a:cs typeface="+mj-cs"/>
              </a:rPr>
              <a:t>脳トレにも仕事にも通じること</a:t>
            </a:r>
          </a:p>
        </p:txBody>
      </p:sp>
      <p:sp>
        <p:nvSpPr>
          <p:cNvPr id="3" name="Rectangle 3"/>
          <p:cNvSpPr txBox="1">
            <a:spLocks noChangeArrowheads="1"/>
          </p:cNvSpPr>
          <p:nvPr/>
        </p:nvSpPr>
        <p:spPr>
          <a:xfrm>
            <a:off x="457200" y="1125538"/>
            <a:ext cx="8229600" cy="5005387"/>
          </a:xfrm>
          <a:prstGeom prst="rect">
            <a:avLst/>
          </a:prstGeom>
        </p:spPr>
        <p:txBody>
          <a:bodyPr/>
          <a:lstStyle/>
          <a:p>
            <a:pPr marL="342900" indent="-342900">
              <a:lnSpc>
                <a:spcPct val="90000"/>
              </a:lnSpc>
              <a:spcBef>
                <a:spcPct val="20000"/>
              </a:spcBef>
              <a:buFontTx/>
              <a:buChar char="•"/>
              <a:defRPr/>
            </a:pPr>
            <a:r>
              <a:rPr kumimoji="0" lang="ja-JP" altLang="en-US" sz="3200" kern="0" dirty="0">
                <a:latin typeface="+mn-lt"/>
                <a:ea typeface="+mn-ea"/>
              </a:rPr>
              <a:t>第１０回　言語グループ</a:t>
            </a:r>
          </a:p>
          <a:p>
            <a:pPr marL="342900" indent="-342900">
              <a:lnSpc>
                <a:spcPct val="90000"/>
              </a:lnSpc>
              <a:spcBef>
                <a:spcPct val="20000"/>
              </a:spcBef>
              <a:buFont typeface="Wingdings" pitchFamily="2" charset="2"/>
              <a:buNone/>
              <a:defRPr/>
            </a:pPr>
            <a:r>
              <a:rPr kumimoji="0" lang="ja-JP" altLang="en-US" sz="3200" kern="0" dirty="0">
                <a:latin typeface="+mn-lt"/>
                <a:ea typeface="+mn-ea"/>
              </a:rPr>
              <a:t>    他メンバーからも「説明を理解するのは大変だけど、わかると上手にできる」という発言</a:t>
            </a:r>
          </a:p>
          <a:p>
            <a:pPr marL="342900" indent="-342900">
              <a:lnSpc>
                <a:spcPct val="90000"/>
              </a:lnSpc>
              <a:spcBef>
                <a:spcPct val="20000"/>
              </a:spcBef>
              <a:buFont typeface="Wingdings" pitchFamily="2" charset="2"/>
              <a:buNone/>
              <a:defRPr/>
            </a:pPr>
            <a:r>
              <a:rPr kumimoji="0" lang="ja-JP" altLang="en-US" sz="3200" kern="0" dirty="0">
                <a:latin typeface="+mn-lt"/>
                <a:ea typeface="+mn-ea"/>
              </a:rPr>
              <a:t>   →＜脳トレにも仕事にも通じること＞</a:t>
            </a:r>
          </a:p>
          <a:p>
            <a:pPr marL="342900" indent="-342900">
              <a:lnSpc>
                <a:spcPct val="90000"/>
              </a:lnSpc>
              <a:spcBef>
                <a:spcPct val="20000"/>
              </a:spcBef>
              <a:buFont typeface="Wingdings" pitchFamily="2" charset="2"/>
              <a:buNone/>
              <a:defRPr/>
            </a:pPr>
            <a:r>
              <a:rPr kumimoji="0" lang="ja-JP" altLang="en-US" sz="3200" kern="0" dirty="0">
                <a:latin typeface="+mn-lt"/>
                <a:ea typeface="+mn-ea"/>
              </a:rPr>
              <a:t>             ヒントをもらう</a:t>
            </a:r>
          </a:p>
          <a:p>
            <a:pPr marL="342900" indent="-342900">
              <a:lnSpc>
                <a:spcPct val="90000"/>
              </a:lnSpc>
              <a:spcBef>
                <a:spcPct val="20000"/>
              </a:spcBef>
              <a:buFont typeface="Wingdings" pitchFamily="2" charset="2"/>
              <a:buNone/>
              <a:defRPr/>
            </a:pPr>
            <a:r>
              <a:rPr kumimoji="0" lang="ja-JP" altLang="en-US" sz="3200" kern="0" dirty="0">
                <a:latin typeface="+mn-lt"/>
                <a:ea typeface="+mn-ea"/>
              </a:rPr>
              <a:t>             重要なところからやっていく</a:t>
            </a:r>
          </a:p>
          <a:p>
            <a:pPr marL="342900" indent="-342900">
              <a:lnSpc>
                <a:spcPct val="90000"/>
              </a:lnSpc>
              <a:spcBef>
                <a:spcPct val="20000"/>
              </a:spcBef>
              <a:buFont typeface="Wingdings" pitchFamily="2" charset="2"/>
              <a:buNone/>
              <a:defRPr/>
            </a:pPr>
            <a:r>
              <a:rPr kumimoji="0" lang="ja-JP" altLang="en-US" sz="3200" kern="0" dirty="0">
                <a:latin typeface="+mn-lt"/>
                <a:ea typeface="+mn-ea"/>
              </a:rPr>
              <a:t>             落着いてやればできる</a:t>
            </a:r>
          </a:p>
          <a:p>
            <a:pPr marL="342900" indent="-342900">
              <a:lnSpc>
                <a:spcPct val="90000"/>
              </a:lnSpc>
              <a:spcBef>
                <a:spcPct val="20000"/>
              </a:spcBef>
              <a:buFont typeface="Wingdings" pitchFamily="2" charset="2"/>
              <a:buNone/>
              <a:defRPr/>
            </a:pPr>
            <a:r>
              <a:rPr kumimoji="0" lang="ja-JP" altLang="en-US" sz="3200" kern="0" dirty="0">
                <a:latin typeface="+mn-lt"/>
                <a:ea typeface="+mn-ea"/>
              </a:rPr>
              <a:t>＊落着くための工夫→「落着け」と言いきかせる、コーヒーやストレッチで気分転換する</a:t>
            </a:r>
          </a:p>
        </p:txBody>
      </p:sp>
    </p:spTree>
    <p:extLst>
      <p:ext uri="{BB962C8B-B14F-4D97-AF65-F5344CB8AC3E}">
        <p14:creationId xmlns:p14="http://schemas.microsoft.com/office/powerpoint/2010/main" val="3154887434"/>
      </p:ext>
    </p:extLst>
  </p:cSld>
  <p:clrMapOvr>
    <a:masterClrMapping/>
  </p:clrMapOvr>
  <p:transition>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7813"/>
            <a:ext cx="8229600" cy="990600"/>
          </a:xfrm>
          <a:prstGeom prst="rect">
            <a:avLst/>
          </a:prstGeom>
        </p:spPr>
        <p:txBody>
          <a:bodyPr/>
          <a:lstStyle/>
          <a:p>
            <a:pPr algn="ctr">
              <a:defRPr/>
            </a:pPr>
            <a:r>
              <a:rPr kumimoji="0" lang="ja-JP" altLang="en-US" sz="4400" kern="0" dirty="0">
                <a:solidFill>
                  <a:srgbClr val="FFC000"/>
                </a:solidFill>
                <a:ea typeface="ＭＳ Ｐゴシック" charset="-128"/>
              </a:rPr>
              <a:t>認知機能リハビリテーションによってえられたこと</a:t>
            </a:r>
            <a:endParaRPr kumimoji="0" lang="ja-JP" altLang="en-US" sz="4400" kern="0" dirty="0">
              <a:solidFill>
                <a:srgbClr val="FFC000"/>
              </a:solidFill>
              <a:latin typeface="+mj-lt"/>
              <a:ea typeface="+mj-ea"/>
              <a:cs typeface="+mj-cs"/>
            </a:endParaRPr>
          </a:p>
        </p:txBody>
      </p:sp>
      <p:sp>
        <p:nvSpPr>
          <p:cNvPr id="3" name="コンテンツ プレースホルダ 2"/>
          <p:cNvSpPr txBox="1">
            <a:spLocks/>
          </p:cNvSpPr>
          <p:nvPr/>
        </p:nvSpPr>
        <p:spPr>
          <a:xfrm>
            <a:off x="457200" y="1052513"/>
            <a:ext cx="8229600" cy="5078412"/>
          </a:xfrm>
          <a:prstGeom prst="rect">
            <a:avLst/>
          </a:prstGeom>
        </p:spPr>
        <p:txBody>
          <a:bodyPr/>
          <a:lstStyle/>
          <a:p>
            <a:pPr marL="342900" indent="-342900">
              <a:spcBef>
                <a:spcPct val="20000"/>
              </a:spcBef>
              <a:buFont typeface="Wingdings" pitchFamily="2" charset="2"/>
              <a:buNone/>
              <a:defRPr/>
            </a:pPr>
            <a:r>
              <a:rPr kumimoji="0" lang="ja-JP" altLang="en-US" sz="3200" kern="0" dirty="0">
                <a:latin typeface="+mn-lt"/>
                <a:ea typeface="+mn-ea"/>
              </a:rPr>
              <a:t>　</a:t>
            </a:r>
          </a:p>
          <a:p>
            <a:pPr marL="342900" indent="-342900">
              <a:spcBef>
                <a:spcPct val="20000"/>
              </a:spcBef>
              <a:buFontTx/>
              <a:buChar char="•"/>
              <a:defRPr/>
            </a:pPr>
            <a:r>
              <a:rPr kumimoji="0" lang="ja-JP" altLang="en-US" sz="2800" kern="0" dirty="0">
                <a:latin typeface="+mn-lt"/>
                <a:ea typeface="+mn-ea"/>
              </a:rPr>
              <a:t>認知機能障害と課題処理の特徴（メタ認知、“クセ”）を自覚し、その対処法（代償する方法）を身につけることができた</a:t>
            </a:r>
          </a:p>
          <a:p>
            <a:pPr marL="342900" indent="-342900">
              <a:spcBef>
                <a:spcPct val="20000"/>
              </a:spcBef>
              <a:buFontTx/>
              <a:buChar char="•"/>
              <a:defRPr/>
            </a:pPr>
            <a:r>
              <a:rPr kumimoji="0" lang="ja-JP" altLang="en-US" sz="2800" kern="0" dirty="0">
                <a:latin typeface="+mn-lt"/>
                <a:ea typeface="+mn-ea"/>
              </a:rPr>
              <a:t>そのことが、自信の回復、症状への自己対処にもつながった（被害的になる傾向への気づきが生まれた）</a:t>
            </a:r>
          </a:p>
          <a:p>
            <a:pPr marL="342900" indent="-342900">
              <a:spcBef>
                <a:spcPct val="20000"/>
              </a:spcBef>
              <a:buFontTx/>
              <a:buChar char="•"/>
              <a:defRPr/>
            </a:pPr>
            <a:r>
              <a:rPr kumimoji="0" lang="ja-JP" altLang="en-US" sz="2800" kern="0" dirty="0">
                <a:latin typeface="+mn-lt"/>
                <a:ea typeface="+mn-ea"/>
              </a:rPr>
              <a:t>支援者にとっても、支援の具体的な手がかりを得ることができた</a:t>
            </a:r>
          </a:p>
          <a:p>
            <a:pPr marL="342900" indent="-342900">
              <a:spcBef>
                <a:spcPct val="20000"/>
              </a:spcBef>
              <a:buFontTx/>
              <a:buChar char="•"/>
              <a:defRPr/>
            </a:pPr>
            <a:r>
              <a:rPr kumimoji="0" lang="ja-JP" altLang="en-US" sz="2800" kern="0" dirty="0">
                <a:latin typeface="+mn-lt"/>
                <a:ea typeface="+mn-ea"/>
              </a:rPr>
              <a:t>この対処法を実際の仕事で使えるよう支援することが、今後の課題</a:t>
            </a:r>
          </a:p>
        </p:txBody>
      </p:sp>
    </p:spTree>
    <p:extLst>
      <p:ext uri="{BB962C8B-B14F-4D97-AF65-F5344CB8AC3E}">
        <p14:creationId xmlns:p14="http://schemas.microsoft.com/office/powerpoint/2010/main" val="2527528561"/>
      </p:ext>
    </p:extLst>
  </p:cSld>
  <p:clrMapOvr>
    <a:masterClrMapping/>
  </p:clrMapOvr>
  <p:transition>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0"/>
            <a:ext cx="7772400" cy="908720"/>
          </a:xfrm>
        </p:spPr>
        <p:txBody>
          <a:bodyPr/>
          <a:lstStyle/>
          <a:p>
            <a:r>
              <a:rPr lang="ja-JP" altLang="ja-JP" sz="3200" dirty="0" smtClean="0"/>
              <a:t>認知機能リハビリテーション</a:t>
            </a:r>
            <a:r>
              <a:rPr lang="ja-JP" altLang="en-US" sz="3200" dirty="0" smtClean="0"/>
              <a:t>のメリット</a:t>
            </a:r>
            <a:endParaRPr kumimoji="1" lang="ja-JP" altLang="en-US" sz="3200" dirty="0"/>
          </a:p>
        </p:txBody>
      </p:sp>
      <p:sp>
        <p:nvSpPr>
          <p:cNvPr id="3" name="コンテンツ プレースホルダ 2"/>
          <p:cNvSpPr>
            <a:spLocks noGrp="1"/>
          </p:cNvSpPr>
          <p:nvPr>
            <p:ph idx="1"/>
          </p:nvPr>
        </p:nvSpPr>
        <p:spPr>
          <a:xfrm>
            <a:off x="685800" y="836712"/>
            <a:ext cx="7772400" cy="5259288"/>
          </a:xfrm>
        </p:spPr>
        <p:txBody>
          <a:bodyPr/>
          <a:lstStyle/>
          <a:p>
            <a:r>
              <a:rPr lang="ja-JP" altLang="ja-JP" dirty="0" smtClean="0"/>
              <a:t>　パソコンによる課題であるところから、個々人の能力や興味に合わせやすい。</a:t>
            </a:r>
          </a:p>
          <a:p>
            <a:pPr latinLnBrk="1"/>
            <a:r>
              <a:rPr lang="ja-JP" altLang="ja-JP" dirty="0" smtClean="0"/>
              <a:t>対人場面が苦手な人でも力を発揮できる。</a:t>
            </a:r>
          </a:p>
          <a:p>
            <a:pPr latinLnBrk="1"/>
            <a:r>
              <a:rPr lang="ja-JP" altLang="ja-JP" dirty="0" smtClean="0"/>
              <a:t>特定の認知機能に特化して、集中的な練習を行うことができる。</a:t>
            </a:r>
          </a:p>
          <a:p>
            <a:pPr latinLnBrk="1"/>
            <a:r>
              <a:rPr lang="ja-JP" altLang="ja-JP" dirty="0" smtClean="0"/>
              <a:t>ゲームという非現実の世界での練習であるので、うまくいかないことでも自信を失うことが少なく、どうしたらうまくいくのかを具体的に話しやすい。</a:t>
            </a:r>
          </a:p>
          <a:p>
            <a:r>
              <a:rPr lang="ja-JP" altLang="ja-JP" dirty="0" smtClean="0"/>
              <a:t>課題達成への道筋が明確</a:t>
            </a:r>
            <a:r>
              <a:rPr lang="ja-JP" altLang="en-US" dirty="0" smtClean="0"/>
              <a:t>で</a:t>
            </a:r>
            <a:r>
              <a:rPr lang="ja-JP" altLang="ja-JP" dirty="0" smtClean="0"/>
              <a:t>特徴がみえやすい（メタ認知の獲得がしやすい）。</a:t>
            </a:r>
          </a:p>
          <a:p>
            <a:endParaRPr kumimoji="1" lang="ja-JP" altLang="en-US" dirty="0"/>
          </a:p>
        </p:txBody>
      </p:sp>
    </p:spTree>
  </p:cSld>
  <p:clrMapOvr>
    <a:masterClrMapping/>
  </p:clrMapOvr>
  <p:transition>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5800" y="44624"/>
            <a:ext cx="7772400" cy="122413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a:lstStyle>
          <a:p>
            <a:pPr eaLnBrk="1" hangingPunct="1"/>
            <a:r>
              <a:rPr kumimoji="1" lang="ja-JP" altLang="en-US" sz="4000" kern="0" dirty="0" smtClean="0"/>
              <a:t>支援に当たって留意すべきこと（１）強みを生かす</a:t>
            </a:r>
            <a:endParaRPr kumimoji="1" lang="ja-JP" altLang="en-US" sz="4000" kern="0" dirty="0"/>
          </a:p>
        </p:txBody>
      </p:sp>
      <p:sp>
        <p:nvSpPr>
          <p:cNvPr id="5" name="コンテンツ プレースホルダ 4"/>
          <p:cNvSpPr txBox="1">
            <a:spLocks/>
          </p:cNvSpPr>
          <p:nvPr/>
        </p:nvSpPr>
        <p:spPr>
          <a:xfrm>
            <a:off x="685800" y="1412776"/>
            <a:ext cx="7772400" cy="525658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kumimoji="0" lang="ja-JP" altLang="ja-JP" sz="2800" kern="0" dirty="0" smtClean="0"/>
              <a:t>社会生活の障碍は広範</a:t>
            </a:r>
            <a:r>
              <a:rPr kumimoji="0" lang="ja-JP" altLang="en-US" sz="2800" kern="0" dirty="0" smtClean="0"/>
              <a:t>なので</a:t>
            </a:r>
            <a:r>
              <a:rPr kumimoji="0" lang="ja-JP" altLang="ja-JP" sz="2800" kern="0" dirty="0" smtClean="0"/>
              <a:t>、関心の持てること、できること、得意なことから。どう「生きがい」につながるやりがいを創出できるかが重要。</a:t>
            </a:r>
          </a:p>
          <a:p>
            <a:pPr eaLnBrk="1" hangingPunct="1"/>
            <a:r>
              <a:rPr kumimoji="0" lang="ja-JP" altLang="ja-JP" sz="2800" kern="0" dirty="0" smtClean="0"/>
              <a:t>環境への介入、すなわち人的資源が重要。「障碍を持ちつつ満足と意義のある生活が可能な環境」は、そこで生きることによって障碍の重みを減らし、治療の必要性を減少させる。</a:t>
            </a:r>
          </a:p>
          <a:p>
            <a:pPr eaLnBrk="1" hangingPunct="1"/>
            <a:r>
              <a:rPr kumimoji="0" lang="ja-JP" altLang="ja-JP" sz="2800" kern="0" dirty="0" smtClean="0"/>
              <a:t>個体差が大きいので、</a:t>
            </a:r>
            <a:endParaRPr kumimoji="0" lang="en-US" altLang="ja-JP" sz="2800" kern="0" dirty="0" smtClean="0"/>
          </a:p>
          <a:p>
            <a:pPr marL="0" indent="0" eaLnBrk="1" hangingPunct="1">
              <a:buFontTx/>
              <a:buNone/>
            </a:pPr>
            <a:r>
              <a:rPr kumimoji="0" lang="ja-JP" altLang="en-US" sz="2800" kern="0" dirty="0" smtClean="0"/>
              <a:t>　　</a:t>
            </a:r>
            <a:r>
              <a:rPr kumimoji="0" lang="ja-JP" altLang="ja-JP" sz="2800" kern="0" dirty="0" smtClean="0"/>
              <a:t>個別のアセスメントが重要。</a:t>
            </a:r>
          </a:p>
          <a:p>
            <a:pPr eaLnBrk="1" hangingPunct="1"/>
            <a:endParaRPr kumimoji="0" lang="ja-JP" altLang="ja-JP" sz="2400" kern="0" dirty="0" smtClean="0"/>
          </a:p>
          <a:p>
            <a:pPr eaLnBrk="1" hangingPunct="1"/>
            <a:endParaRPr kumimoji="1" lang="ja-JP" altLang="en-US" sz="2000" kern="0" dirty="0"/>
          </a:p>
        </p:txBody>
      </p:sp>
      <p:pic>
        <p:nvPicPr>
          <p:cNvPr id="6" name="Picture 2" descr="C:\Users\Emi Ikebuchi\AppData\Local\Microsoft\Windows\Temporary Internet Files\Content.IE5\FPQWDJFN\MC9001979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293096"/>
            <a:ext cx="2880122" cy="22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77773"/>
      </p:ext>
    </p:extLst>
  </p:cSld>
  <p:clrMapOvr>
    <a:masterClrMapping/>
  </p:clrMapOvr>
  <p:transition>
    <p:strips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260648"/>
            <a:ext cx="8134672" cy="10081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ea typeface="ＭＳ Ｐゴシック" charset="-128"/>
              </a:defRPr>
            </a:lvl2pPr>
            <a:lvl3pPr algn="ctr" rtl="0" fontAlgn="base">
              <a:spcBef>
                <a:spcPct val="0"/>
              </a:spcBef>
              <a:spcAft>
                <a:spcPct val="0"/>
              </a:spcAft>
              <a:defRPr sz="4400">
                <a:solidFill>
                  <a:schemeClr val="tx2"/>
                </a:solidFill>
                <a:latin typeface="Times New Roman" pitchFamily="18" charset="0"/>
                <a:ea typeface="ＭＳ Ｐゴシック" charset="-128"/>
              </a:defRPr>
            </a:lvl3pPr>
            <a:lvl4pPr algn="ctr" rtl="0" fontAlgn="base">
              <a:spcBef>
                <a:spcPct val="0"/>
              </a:spcBef>
              <a:spcAft>
                <a:spcPct val="0"/>
              </a:spcAft>
              <a:defRPr sz="4400">
                <a:solidFill>
                  <a:schemeClr val="tx2"/>
                </a:solidFill>
                <a:latin typeface="Times New Roman" pitchFamily="18" charset="0"/>
                <a:ea typeface="ＭＳ Ｐゴシック" charset="-128"/>
              </a:defRPr>
            </a:lvl4pPr>
            <a:lvl5pPr algn="ctr" rtl="0" fontAlgn="base">
              <a:spcBef>
                <a:spcPct val="0"/>
              </a:spcBef>
              <a:spcAft>
                <a:spcPct val="0"/>
              </a:spcAft>
              <a:defRPr sz="4400">
                <a:solidFill>
                  <a:schemeClr val="tx2"/>
                </a:solidFill>
                <a:latin typeface="Times New Roman" pitchFamily="18" charset="0"/>
                <a:ea typeface="ＭＳ Ｐゴシック" charset="-128"/>
              </a:defRPr>
            </a:lvl5pPr>
            <a:lvl6pPr marL="457200" algn="ctr" rtl="0" fontAlgn="base">
              <a:spcBef>
                <a:spcPct val="0"/>
              </a:spcBef>
              <a:spcAft>
                <a:spcPct val="0"/>
              </a:spcAft>
              <a:defRPr sz="4400">
                <a:solidFill>
                  <a:schemeClr val="tx2"/>
                </a:solidFill>
                <a:latin typeface="Times New Roman" pitchFamily="18" charset="0"/>
                <a:ea typeface="ＭＳ Ｐゴシック" charset="-128"/>
              </a:defRPr>
            </a:lvl6pPr>
            <a:lvl7pPr marL="914400" algn="ctr" rtl="0" fontAlgn="base">
              <a:spcBef>
                <a:spcPct val="0"/>
              </a:spcBef>
              <a:spcAft>
                <a:spcPct val="0"/>
              </a:spcAft>
              <a:defRPr sz="4400">
                <a:solidFill>
                  <a:schemeClr val="tx2"/>
                </a:solidFill>
                <a:latin typeface="Times New Roman" pitchFamily="18" charset="0"/>
                <a:ea typeface="ＭＳ Ｐゴシック" charset="-128"/>
              </a:defRPr>
            </a:lvl7pPr>
            <a:lvl8pPr marL="1371600" algn="ctr" rtl="0" fontAlgn="base">
              <a:spcBef>
                <a:spcPct val="0"/>
              </a:spcBef>
              <a:spcAft>
                <a:spcPct val="0"/>
              </a:spcAft>
              <a:defRPr sz="4400">
                <a:solidFill>
                  <a:schemeClr val="tx2"/>
                </a:solidFill>
                <a:latin typeface="Times New Roman" pitchFamily="18" charset="0"/>
                <a:ea typeface="ＭＳ Ｐゴシック" charset="-128"/>
              </a:defRPr>
            </a:lvl8pPr>
            <a:lvl9pPr marL="1828800" algn="ctr" rtl="0" fontAlgn="base">
              <a:spcBef>
                <a:spcPct val="0"/>
              </a:spcBef>
              <a:spcAft>
                <a:spcPct val="0"/>
              </a:spcAft>
              <a:defRPr sz="4400">
                <a:solidFill>
                  <a:schemeClr val="tx2"/>
                </a:solidFill>
                <a:latin typeface="Times New Roman" pitchFamily="18" charset="0"/>
                <a:ea typeface="ＭＳ Ｐゴシック" charset="-128"/>
              </a:defRPr>
            </a:lvl9pPr>
          </a:lstStyle>
          <a:p>
            <a:pPr eaLnBrk="1" hangingPunct="1"/>
            <a:r>
              <a:rPr kumimoji="1" lang="ja-JP" altLang="en-US" sz="4000" kern="0" dirty="0" smtClean="0"/>
              <a:t>支援に当たって留意すべきこと（２）</a:t>
            </a:r>
            <a:r>
              <a:rPr kumimoji="1" lang="en-US" altLang="ja-JP" sz="4000" kern="0" dirty="0" smtClean="0"/>
              <a:t/>
            </a:r>
            <a:br>
              <a:rPr kumimoji="1" lang="en-US" altLang="ja-JP" sz="4000" kern="0" dirty="0" smtClean="0"/>
            </a:br>
            <a:r>
              <a:rPr kumimoji="1" lang="ja-JP" altLang="en-US" sz="4000" kern="0" dirty="0" smtClean="0"/>
              <a:t>機能回復の視点</a:t>
            </a:r>
            <a:endParaRPr kumimoji="1" lang="ja-JP" altLang="en-US" sz="4000" kern="0" dirty="0"/>
          </a:p>
        </p:txBody>
      </p:sp>
      <p:sp>
        <p:nvSpPr>
          <p:cNvPr id="3" name="コンテンツ プレースホルダー 2"/>
          <p:cNvSpPr txBox="1">
            <a:spLocks/>
          </p:cNvSpPr>
          <p:nvPr/>
        </p:nvSpPr>
        <p:spPr>
          <a:xfrm>
            <a:off x="685800" y="1772816"/>
            <a:ext cx="7772400" cy="432318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kumimoji="0" lang="ja-JP" altLang="ja-JP" kern="0" smtClean="0"/>
              <a:t>神経認知機能だけではなく、自己認識や社会的認知の障害も視野にいれて介入する。</a:t>
            </a:r>
          </a:p>
          <a:p>
            <a:pPr eaLnBrk="1" hangingPunct="1"/>
            <a:r>
              <a:rPr kumimoji="0" lang="ja-JP" altLang="ja-JP" kern="0" smtClean="0"/>
              <a:t>学習障害があるために、新たな社会生活のスキル獲得には工夫を要する。</a:t>
            </a:r>
          </a:p>
          <a:p>
            <a:pPr eaLnBrk="1" hangingPunct="1"/>
            <a:r>
              <a:rPr kumimoji="0" lang="ja-JP" altLang="ja-JP" kern="0" smtClean="0"/>
              <a:t>ストレス脆弱性があるので、悪化の誘因に対処できる練習や、症状悪化への気づきを高める練習などを同時に進めていくことが必要。</a:t>
            </a:r>
          </a:p>
          <a:p>
            <a:pPr eaLnBrk="1" hangingPunct="1"/>
            <a:endParaRPr kumimoji="1" lang="ja-JP" altLang="en-US" kern="0" dirty="0"/>
          </a:p>
        </p:txBody>
      </p:sp>
    </p:spTree>
    <p:extLst>
      <p:ext uri="{BB962C8B-B14F-4D97-AF65-F5344CB8AC3E}">
        <p14:creationId xmlns:p14="http://schemas.microsoft.com/office/powerpoint/2010/main" val="490961654"/>
      </p:ext>
    </p:extLst>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地域生活サポートチーム</a:t>
            </a:r>
            <a:r>
              <a:rPr kumimoji="1" lang="ja-JP" altLang="en-US" dirty="0" smtClean="0"/>
              <a:t>の</a:t>
            </a:r>
            <a:r>
              <a:rPr kumimoji="1" lang="en-US" altLang="ja-JP" dirty="0" smtClean="0"/>
              <a:t/>
            </a:r>
            <a:br>
              <a:rPr kumimoji="1" lang="en-US" altLang="ja-JP" dirty="0" smtClean="0"/>
            </a:br>
            <a:r>
              <a:rPr kumimoji="1" lang="ja-JP" altLang="en-US" dirty="0" smtClean="0"/>
              <a:t>当面の目標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退院支援：特に頻回入院のケース。</a:t>
            </a:r>
            <a:endParaRPr kumimoji="1" lang="en-US" altLang="ja-JP" dirty="0" smtClean="0"/>
          </a:p>
          <a:p>
            <a:pPr marL="0" indent="0">
              <a:buNone/>
            </a:pPr>
            <a:r>
              <a:rPr kumimoji="1" lang="ja-JP" altLang="en-US" dirty="0"/>
              <a:t>　</a:t>
            </a:r>
            <a:r>
              <a:rPr kumimoji="1" lang="ja-JP" altLang="en-US" dirty="0" smtClean="0"/>
              <a:t>　主治医</a:t>
            </a:r>
            <a:r>
              <a:rPr kumimoji="1" lang="ja-JP" altLang="en-US" dirty="0"/>
              <a:t>、受け持ち看護師</a:t>
            </a:r>
            <a:r>
              <a:rPr kumimoji="1" lang="ja-JP" altLang="en-US" dirty="0" smtClean="0"/>
              <a:t>、ケアマネ　</a:t>
            </a:r>
            <a:endParaRPr kumimoji="1" lang="en-US" altLang="ja-JP" dirty="0" smtClean="0"/>
          </a:p>
          <a:p>
            <a:pPr marL="0" indent="0">
              <a:buNone/>
            </a:pPr>
            <a:r>
              <a:rPr kumimoji="1" lang="ja-JP" altLang="en-US" dirty="0"/>
              <a:t>　</a:t>
            </a:r>
            <a:r>
              <a:rPr kumimoji="1" lang="ja-JP" altLang="en-US" dirty="0" smtClean="0"/>
              <a:t>　ジャーのチームで支援し、訪問指導や退　</a:t>
            </a:r>
            <a:endParaRPr kumimoji="1" lang="en-US" altLang="ja-JP" dirty="0" smtClean="0"/>
          </a:p>
          <a:p>
            <a:pPr marL="0" indent="0">
              <a:buNone/>
            </a:pPr>
            <a:r>
              <a:rPr kumimoji="1" lang="ja-JP" altLang="en-US" dirty="0"/>
              <a:t>　</a:t>
            </a:r>
            <a:r>
              <a:rPr kumimoji="1" lang="ja-JP" altLang="en-US" dirty="0" smtClean="0"/>
              <a:t>　院後の生活支援を継続して行う。</a:t>
            </a:r>
            <a:endParaRPr kumimoji="1" lang="en-US" altLang="ja-JP" dirty="0" smtClean="0"/>
          </a:p>
          <a:p>
            <a:pPr marL="0" indent="0">
              <a:buNone/>
            </a:pPr>
            <a:r>
              <a:rPr kumimoji="1" lang="ja-JP" altLang="en-US" dirty="0"/>
              <a:t>・外来</a:t>
            </a:r>
            <a:r>
              <a:rPr kumimoji="1" lang="ja-JP" altLang="en-US" dirty="0" smtClean="0"/>
              <a:t>の重い持続的な精神</a:t>
            </a:r>
            <a:r>
              <a:rPr kumimoji="1" lang="ja-JP" altLang="en-US" dirty="0"/>
              <a:t>障害の</a:t>
            </a:r>
            <a:r>
              <a:rPr kumimoji="1" lang="ja-JP" altLang="en-US" dirty="0" smtClean="0"/>
              <a:t>人（主に</a:t>
            </a:r>
            <a:endParaRPr kumimoji="1" lang="en-US" altLang="ja-JP" dirty="0" smtClean="0"/>
          </a:p>
          <a:p>
            <a:pPr marL="0" indent="0">
              <a:buNone/>
            </a:pPr>
            <a:r>
              <a:rPr kumimoji="1" lang="ja-JP" altLang="en-US" dirty="0"/>
              <a:t>　</a:t>
            </a:r>
            <a:r>
              <a:rPr kumimoji="1" lang="ja-JP" altLang="en-US" dirty="0" smtClean="0"/>
              <a:t>　統合失調症、気分障害）の就労支援。</a:t>
            </a:r>
            <a:endParaRPr kumimoji="1" lang="ja-JP" altLang="en-US" dirty="0"/>
          </a:p>
        </p:txBody>
      </p:sp>
    </p:spTree>
    <p:extLst>
      <p:ext uri="{BB962C8B-B14F-4D97-AF65-F5344CB8AC3E}">
        <p14:creationId xmlns:p14="http://schemas.microsoft.com/office/powerpoint/2010/main" val="3069278349"/>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ライド3.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360071"/>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0"/>
            <a:ext cx="7772400" cy="980728"/>
          </a:xfrm>
        </p:spPr>
        <p:txBody>
          <a:bodyPr/>
          <a:lstStyle/>
          <a:p>
            <a:r>
              <a:rPr kumimoji="1" lang="ja-JP" altLang="en-US" dirty="0" smtClean="0"/>
              <a:t>生活状況</a:t>
            </a:r>
            <a:endParaRPr kumimoji="1" lang="ja-JP" altLang="en-US" dirty="0"/>
          </a:p>
        </p:txBody>
      </p:sp>
      <p:sp>
        <p:nvSpPr>
          <p:cNvPr id="3" name="コンテンツ プレースホルダ 2"/>
          <p:cNvSpPr>
            <a:spLocks noGrp="1"/>
          </p:cNvSpPr>
          <p:nvPr>
            <p:ph idx="1"/>
          </p:nvPr>
        </p:nvSpPr>
        <p:spPr>
          <a:xfrm>
            <a:off x="685800" y="908720"/>
            <a:ext cx="7772400" cy="5187280"/>
          </a:xfrm>
        </p:spPr>
        <p:txBody>
          <a:bodyPr/>
          <a:lstStyle/>
          <a:p>
            <a:pPr lvl="0"/>
            <a:r>
              <a:rPr lang="ja-JP" altLang="en-US" sz="2400" dirty="0" smtClean="0"/>
              <a:t>対象者は</a:t>
            </a:r>
            <a:r>
              <a:rPr lang="en-US" altLang="ja-JP" sz="2400" dirty="0" smtClean="0"/>
              <a:t>30</a:t>
            </a:r>
            <a:r>
              <a:rPr lang="ja-JP" altLang="ja-JP" sz="2400" dirty="0" smtClean="0"/>
              <a:t>代・</a:t>
            </a:r>
            <a:r>
              <a:rPr lang="en-US" altLang="ja-JP" sz="2400" dirty="0" smtClean="0"/>
              <a:t>40</a:t>
            </a:r>
            <a:r>
              <a:rPr lang="ja-JP" altLang="ja-JP" sz="2400" dirty="0" smtClean="0"/>
              <a:t>代の方がそれぞれ</a:t>
            </a:r>
            <a:r>
              <a:rPr lang="en-US" altLang="ja-JP" sz="2400" dirty="0" smtClean="0"/>
              <a:t>30</a:t>
            </a:r>
            <a:r>
              <a:rPr lang="ja-JP" altLang="ja-JP" sz="2400" dirty="0" smtClean="0"/>
              <a:t>％以上を占め、平均年齢は</a:t>
            </a:r>
            <a:r>
              <a:rPr lang="en-US" altLang="ja-JP" sz="2400" dirty="0" smtClean="0"/>
              <a:t>42.9</a:t>
            </a:r>
            <a:r>
              <a:rPr lang="ja-JP" altLang="ja-JP" sz="2400" dirty="0" smtClean="0"/>
              <a:t>歳。男女比は男性が</a:t>
            </a:r>
            <a:r>
              <a:rPr lang="en-US" altLang="ja-JP" sz="2400" dirty="0" smtClean="0"/>
              <a:t>65</a:t>
            </a:r>
            <a:r>
              <a:rPr lang="ja-JP" altLang="ja-JP" sz="2400" dirty="0" smtClean="0"/>
              <a:t>％を占める。</a:t>
            </a:r>
          </a:p>
          <a:p>
            <a:r>
              <a:rPr lang="ja-JP" altLang="ja-JP" sz="2400" dirty="0"/>
              <a:t>全体の</a:t>
            </a:r>
            <a:r>
              <a:rPr lang="en-US" altLang="ja-JP" sz="2400" dirty="0"/>
              <a:t>72</a:t>
            </a:r>
            <a:r>
              <a:rPr lang="ja-JP" altLang="ja-JP" sz="2400" dirty="0"/>
              <a:t>％は親と同居</a:t>
            </a:r>
            <a:r>
              <a:rPr lang="ja-JP" altLang="ja-JP" sz="2400" dirty="0" smtClean="0"/>
              <a:t>。</a:t>
            </a:r>
            <a:r>
              <a:rPr lang="ja-JP" altLang="en-US" sz="2400" dirty="0"/>
              <a:t>原家族</a:t>
            </a:r>
            <a:r>
              <a:rPr lang="ja-JP" altLang="en-US" sz="2400" dirty="0" smtClean="0"/>
              <a:t>以外の人と生活している人は９％にすぎない。</a:t>
            </a:r>
            <a:endParaRPr lang="en-US" altLang="ja-JP" sz="2400" dirty="0" smtClean="0"/>
          </a:p>
          <a:p>
            <a:r>
              <a:rPr lang="ja-JP" altLang="ja-JP" sz="2400" dirty="0" smtClean="0"/>
              <a:t>一人暮らしをしている</a:t>
            </a:r>
            <a:r>
              <a:rPr lang="ja-JP" altLang="en-US" sz="2400" dirty="0" smtClean="0"/>
              <a:t>人</a:t>
            </a:r>
            <a:r>
              <a:rPr lang="ja-JP" altLang="ja-JP" sz="2400" dirty="0" smtClean="0"/>
              <a:t>は</a:t>
            </a:r>
            <a:r>
              <a:rPr lang="en-US" altLang="ja-JP" sz="2400" dirty="0" smtClean="0"/>
              <a:t>12</a:t>
            </a:r>
            <a:r>
              <a:rPr lang="ja-JP" altLang="ja-JP" sz="2400" dirty="0" smtClean="0"/>
              <a:t>％。</a:t>
            </a:r>
            <a:r>
              <a:rPr lang="ja-JP" altLang="en-US" sz="2400" dirty="0" smtClean="0"/>
              <a:t>グループホームなどは３％。</a:t>
            </a:r>
            <a:endParaRPr lang="en-US" altLang="ja-JP" sz="2400" dirty="0" smtClean="0"/>
          </a:p>
          <a:p>
            <a:r>
              <a:rPr lang="ja-JP" altLang="ja-JP" sz="2400" dirty="0" smtClean="0"/>
              <a:t>結婚している患者さんはわずか</a:t>
            </a:r>
            <a:r>
              <a:rPr lang="en-US" altLang="ja-JP" sz="2400" dirty="0" smtClean="0"/>
              <a:t>8</a:t>
            </a:r>
            <a:r>
              <a:rPr lang="ja-JP" altLang="ja-JP" sz="2400" dirty="0" smtClean="0"/>
              <a:t>％</a:t>
            </a:r>
            <a:r>
              <a:rPr lang="ja-JP" altLang="en-US" sz="2400" dirty="0" smtClean="0"/>
              <a:t>。そのうち子供がいるのは７２</a:t>
            </a:r>
            <a:r>
              <a:rPr lang="en-US" altLang="ja-JP" sz="2400" dirty="0" smtClean="0"/>
              <a:t>%</a:t>
            </a:r>
            <a:r>
              <a:rPr lang="ja-JP" altLang="en-US" sz="2400" dirty="0" smtClean="0"/>
              <a:t>だが、自分で育てているのは３８％。</a:t>
            </a:r>
            <a:endParaRPr lang="en-US" altLang="ja-JP" sz="2400" dirty="0" smtClean="0"/>
          </a:p>
          <a:p>
            <a:r>
              <a:rPr lang="ja-JP" altLang="en-US" sz="2400" dirty="0"/>
              <a:t>これまでに半年以上パートナーと生活したことのある人</a:t>
            </a:r>
            <a:r>
              <a:rPr lang="ja-JP" altLang="en-US" sz="2400" dirty="0" smtClean="0"/>
              <a:t>は１６％。したことのない７９</a:t>
            </a:r>
            <a:r>
              <a:rPr lang="en-US" altLang="ja-JP" sz="2400" dirty="0" smtClean="0"/>
              <a:t>%</a:t>
            </a:r>
            <a:r>
              <a:rPr lang="ja-JP" altLang="en-US" sz="2400" dirty="0" smtClean="0"/>
              <a:t>で今後</a:t>
            </a:r>
            <a:endParaRPr lang="en-US" altLang="ja-JP" sz="2400" dirty="0" smtClean="0"/>
          </a:p>
          <a:p>
            <a:pPr marL="0" indent="0">
              <a:buNone/>
            </a:pPr>
            <a:r>
              <a:rPr lang="ja-JP" altLang="en-US" sz="2400" dirty="0"/>
              <a:t>　</a:t>
            </a:r>
            <a:r>
              <a:rPr lang="ja-JP" altLang="en-US" sz="2400" dirty="0" smtClean="0"/>
              <a:t>　したい希望があるのは５１</a:t>
            </a:r>
            <a:r>
              <a:rPr lang="en-US" altLang="ja-JP" sz="2400" dirty="0" smtClean="0"/>
              <a:t>%</a:t>
            </a:r>
            <a:endParaRPr lang="ja-JP" altLang="ja-JP" sz="2400" dirty="0" smtClean="0"/>
          </a:p>
        </p:txBody>
      </p:sp>
      <p:pic>
        <p:nvPicPr>
          <p:cNvPr id="2050" name="Picture 2" descr="C:\Users\ikebuchi\AppData\Local\Microsoft\Windows\Temporary Internet Files\Content.IE5\6H4LLGE8\MC9004162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725144"/>
            <a:ext cx="2592287"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0954"/>
            <a:ext cx="7772400" cy="1152128"/>
          </a:xfrm>
        </p:spPr>
        <p:txBody>
          <a:bodyPr/>
          <a:lstStyle/>
          <a:p>
            <a:r>
              <a:rPr kumimoji="1" lang="ja-JP" altLang="en-US" dirty="0" smtClean="0"/>
              <a:t>日中の活動状況</a:t>
            </a:r>
            <a:endParaRPr kumimoji="1" lang="ja-JP" altLang="en-US" dirty="0"/>
          </a:p>
        </p:txBody>
      </p:sp>
      <p:sp>
        <p:nvSpPr>
          <p:cNvPr id="3" name="コンテンツ プレースホルダー 2"/>
          <p:cNvSpPr>
            <a:spLocks noGrp="1"/>
          </p:cNvSpPr>
          <p:nvPr>
            <p:ph idx="1"/>
          </p:nvPr>
        </p:nvSpPr>
        <p:spPr>
          <a:xfrm>
            <a:off x="685800" y="1052736"/>
            <a:ext cx="7918648" cy="5043264"/>
          </a:xfrm>
        </p:spPr>
        <p:txBody>
          <a:bodyPr/>
          <a:lstStyle/>
          <a:p>
            <a:pPr lvl="0"/>
            <a:r>
              <a:rPr lang="en-US" altLang="ja-JP" dirty="0"/>
              <a:t>41</a:t>
            </a:r>
            <a:r>
              <a:rPr lang="ja-JP" altLang="ja-JP" dirty="0"/>
              <a:t>％の患者さんは定期的に作業所</a:t>
            </a:r>
            <a:r>
              <a:rPr lang="ja-JP" altLang="en-US" dirty="0"/>
              <a:t>、</a:t>
            </a:r>
            <a:r>
              <a:rPr lang="en-US" altLang="ja-JP" dirty="0"/>
              <a:t>14%</a:t>
            </a:r>
            <a:r>
              <a:rPr lang="ja-JP" altLang="en-US" dirty="0"/>
              <a:t>はデイケア</a:t>
            </a:r>
            <a:r>
              <a:rPr lang="ja-JP" altLang="ja-JP" dirty="0"/>
              <a:t>に通っているものの、</a:t>
            </a:r>
            <a:r>
              <a:rPr lang="ja-JP" altLang="en-US" dirty="0"/>
              <a:t>昼間</a:t>
            </a:r>
            <a:r>
              <a:rPr lang="ja-JP" altLang="ja-JP" dirty="0"/>
              <a:t>家にいる患者さんが</a:t>
            </a:r>
            <a:r>
              <a:rPr lang="en-US" altLang="ja-JP" dirty="0"/>
              <a:t>41%</a:t>
            </a:r>
            <a:r>
              <a:rPr lang="ja-JP" altLang="en-US" dirty="0"/>
              <a:t>にのぼる（家事も含む）。</a:t>
            </a:r>
            <a:endParaRPr lang="en-US" altLang="ja-JP" dirty="0"/>
          </a:p>
          <a:p>
            <a:pPr lvl="0"/>
            <a:r>
              <a:rPr lang="ja-JP" altLang="en-US" dirty="0" smtClean="0"/>
              <a:t>週４日</a:t>
            </a:r>
            <a:r>
              <a:rPr lang="ja-JP" altLang="en-US" dirty="0"/>
              <a:t>以上の仕事または学校に行けている人</a:t>
            </a:r>
            <a:r>
              <a:rPr lang="ja-JP" altLang="en-US" dirty="0" smtClean="0"/>
              <a:t>は</a:t>
            </a:r>
            <a:r>
              <a:rPr lang="ja-JP" altLang="en-US" dirty="0"/>
              <a:t>７</a:t>
            </a:r>
            <a:r>
              <a:rPr lang="en-US" altLang="ja-JP" dirty="0" smtClean="0"/>
              <a:t>%</a:t>
            </a:r>
            <a:r>
              <a:rPr lang="ja-JP" altLang="en-US" dirty="0" err="1" smtClean="0"/>
              <a:t>、</a:t>
            </a:r>
            <a:r>
              <a:rPr lang="ja-JP" altLang="en-US" dirty="0" smtClean="0"/>
              <a:t>週１</a:t>
            </a:r>
            <a:r>
              <a:rPr lang="en-US" altLang="ja-JP" dirty="0" smtClean="0"/>
              <a:t>~</a:t>
            </a:r>
            <a:r>
              <a:rPr lang="ja-JP" altLang="en-US" dirty="0" smtClean="0"/>
              <a:t>３日の人は４</a:t>
            </a:r>
            <a:r>
              <a:rPr lang="en-US" altLang="ja-JP" dirty="0" smtClean="0"/>
              <a:t>%</a:t>
            </a:r>
            <a:r>
              <a:rPr lang="ja-JP" altLang="en-US" dirty="0" smtClean="0"/>
              <a:t>にすぎない。</a:t>
            </a:r>
            <a:endParaRPr lang="ja-JP" altLang="ja-JP" dirty="0"/>
          </a:p>
          <a:p>
            <a:pPr lvl="0"/>
            <a:r>
              <a:rPr lang="ja-JP" altLang="ja-JP" dirty="0"/>
              <a:t>日常生活に対する満足度は高く</a:t>
            </a:r>
            <a:r>
              <a:rPr lang="ja-JP" altLang="ja-JP" dirty="0" smtClean="0"/>
              <a:t>ない</a:t>
            </a:r>
            <a:endParaRPr lang="en-US" altLang="ja-JP" dirty="0" smtClean="0"/>
          </a:p>
          <a:p>
            <a:pPr marL="0" lvl="0" indent="0">
              <a:buNone/>
            </a:pPr>
            <a:r>
              <a:rPr lang="ja-JP" altLang="en-US" dirty="0"/>
              <a:t>　</a:t>
            </a:r>
            <a:r>
              <a:rPr lang="ja-JP" altLang="en-US" dirty="0" smtClean="0"/>
              <a:t>　</a:t>
            </a:r>
            <a:r>
              <a:rPr lang="ja-JP" altLang="ja-JP" dirty="0" smtClean="0"/>
              <a:t>（</a:t>
            </a:r>
            <a:r>
              <a:rPr lang="ja-JP" altLang="ja-JP" dirty="0"/>
              <a:t>満足している＋まあ</a:t>
            </a:r>
            <a:r>
              <a:rPr lang="ja-JP" altLang="ja-JP" dirty="0" smtClean="0"/>
              <a:t>満足</a:t>
            </a:r>
            <a:endParaRPr lang="en-US" altLang="ja-JP" dirty="0" smtClean="0"/>
          </a:p>
          <a:p>
            <a:pPr marL="0" lvl="0" indent="0">
              <a:buNone/>
            </a:pPr>
            <a:r>
              <a:rPr lang="ja-JP" altLang="en-US" dirty="0"/>
              <a:t>　</a:t>
            </a:r>
            <a:r>
              <a:rPr lang="ja-JP" altLang="en-US" dirty="0" smtClean="0"/>
              <a:t>　　</a:t>
            </a:r>
            <a:r>
              <a:rPr lang="ja-JP" altLang="ja-JP" dirty="0" smtClean="0"/>
              <a:t>して</a:t>
            </a:r>
            <a:r>
              <a:rPr lang="ja-JP" altLang="ja-JP" dirty="0"/>
              <a:t>いる計：</a:t>
            </a:r>
            <a:r>
              <a:rPr lang="en-US" altLang="ja-JP" dirty="0"/>
              <a:t>41</a:t>
            </a:r>
            <a:r>
              <a:rPr lang="ja-JP" altLang="ja-JP" dirty="0"/>
              <a:t>％）。</a:t>
            </a:r>
          </a:p>
          <a:p>
            <a:endParaRPr kumimoji="1" lang="ja-JP" altLang="en-US" dirty="0"/>
          </a:p>
        </p:txBody>
      </p:sp>
      <p:pic>
        <p:nvPicPr>
          <p:cNvPr id="1026" name="Picture 2" descr="C:\Users\ikebuchi\AppData\Local\Microsoft\Windows\Temporary Internet Files\Content.IE5\942QO2PH\MC9002807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653136"/>
            <a:ext cx="288032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01228"/>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 descr="スライド5.TIF"/>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505962"/>
      </p:ext>
    </p:extLst>
  </p:cSld>
  <p:clrMapOvr>
    <a:masterClrMapping/>
  </p:clrMapOvr>
  <p:transition>
    <p:strips dir="rd"/>
  </p:transition>
</p:sld>
</file>

<file path=ppt/theme/_rels/themeOverride1.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メトロ">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Office\Template\ﾌﾟﾚｾﾞﾝﾃｰｼｮﾝ ﾃﾞｻﾞｲﾝ\PULSE.POT</Template>
  <TotalTime>2237</TotalTime>
  <Words>2850</Words>
  <Application>Microsoft Office PowerPoint</Application>
  <PresentationFormat>画面に合わせる (4:3)</PresentationFormat>
  <Paragraphs>376</Paragraphs>
  <Slides>56</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56</vt:i4>
      </vt:variant>
    </vt:vector>
  </HeadingPairs>
  <TitlesOfParts>
    <vt:vector size="58" baseType="lpstr">
      <vt:lpstr>Pulse</vt:lpstr>
      <vt:lpstr>Microsoft Excel 97-2003 ワークシート</vt:lpstr>
      <vt:lpstr>PPST研究会  外来でのアウトリーチサービスの構築を目指して  </vt:lpstr>
      <vt:lpstr>PowerPoint プレゼンテーション</vt:lpstr>
      <vt:lpstr>なぜアウトリーチサービスか</vt:lpstr>
      <vt:lpstr>（１）地域生活の現状</vt:lpstr>
      <vt:lpstr>PowerPoint プレゼンテーション</vt:lpstr>
      <vt:lpstr>PowerPoint プレゼンテーション</vt:lpstr>
      <vt:lpstr>生活状況</vt:lpstr>
      <vt:lpstr>日中の活動状況</vt:lpstr>
      <vt:lpstr>PowerPoint プレゼンテーション</vt:lpstr>
      <vt:lpstr>精神症状や再発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調査結果から言えること</vt:lpstr>
      <vt:lpstr>（２）医療・保健・福祉の一体サービス （ワンストップショッピング）が必要</vt:lpstr>
      <vt:lpstr>関係づくりとともに、支援を提供していく</vt:lpstr>
      <vt:lpstr>（３）継続したサービスが必要にもかかわらず、つながらない人が多い。 </vt:lpstr>
      <vt:lpstr>Linkage strategy: つなぐための技術</vt:lpstr>
      <vt:lpstr>ニーズのある人への外来での 支援の枠組み</vt:lpstr>
      <vt:lpstr>地域生活サポートを目標にした　　メディカルサービスの基本要素</vt:lpstr>
      <vt:lpstr>PowerPoint プレゼンテーション</vt:lpstr>
      <vt:lpstr>チームの共通理念： リカバリー支援</vt:lpstr>
      <vt:lpstr>リカバリーを実現する支援構造</vt:lpstr>
      <vt:lpstr>地域生活サポートにおける　　中核的な「場」</vt:lpstr>
      <vt:lpstr>PowerPoint プレゼンテーション</vt:lpstr>
      <vt:lpstr>アウトリーチサービスの例</vt:lpstr>
      <vt:lpstr>地域生活サポートチームの概要</vt:lpstr>
      <vt:lpstr>就労支援のエビデンス</vt:lpstr>
      <vt:lpstr>これまでの知見によって明らかになった有効な就労支援とは</vt:lpstr>
      <vt:lpstr>有効な就労支援の構成要素</vt:lpstr>
      <vt:lpstr>認知機能障害とその介入</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認知機能リハビリテーションのメリット</vt:lpstr>
      <vt:lpstr>PowerPoint プレゼンテーション</vt:lpstr>
      <vt:lpstr>PowerPoint プレゼンテーション</vt:lpstr>
      <vt:lpstr>地域生活サポートチームの 当面の目標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精神分裂病の特徴</dc:title>
  <dc:creator>池淵 恵美</dc:creator>
  <cp:lastModifiedBy>Emi Ikebuchi</cp:lastModifiedBy>
  <cp:revision>148</cp:revision>
  <cp:lastPrinted>2001-06-30T10:22:11Z</cp:lastPrinted>
  <dcterms:created xsi:type="dcterms:W3CDTF">2001-06-29T09:11:17Z</dcterms:created>
  <dcterms:modified xsi:type="dcterms:W3CDTF">2013-05-02T09:20:45Z</dcterms:modified>
</cp:coreProperties>
</file>